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7" r:id="rId3"/>
    <p:sldId id="316" r:id="rId4"/>
    <p:sldId id="317" r:id="rId5"/>
    <p:sldId id="275" r:id="rId6"/>
    <p:sldId id="307" r:id="rId7"/>
    <p:sldId id="282" r:id="rId8"/>
    <p:sldId id="308" r:id="rId9"/>
    <p:sldId id="309" r:id="rId10"/>
    <p:sldId id="321" r:id="rId11"/>
    <p:sldId id="312" r:id="rId12"/>
    <p:sldId id="310" r:id="rId13"/>
    <p:sldId id="311" r:id="rId14"/>
    <p:sldId id="325" r:id="rId15"/>
    <p:sldId id="327" r:id="rId16"/>
    <p:sldId id="319" r:id="rId17"/>
    <p:sldId id="287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kcja domyślna" id="{6B6A8D48-5194-4923-9240-0F67DEC355F4}">
          <p14:sldIdLst>
            <p14:sldId id="256"/>
          </p14:sldIdLst>
        </p14:section>
        <p14:section name="Sekcja bez tytułu" id="{CD08810E-3F40-4EFD-A7C9-9972CB874087}">
          <p14:sldIdLst>
            <p14:sldId id="277"/>
            <p14:sldId id="316"/>
            <p14:sldId id="317"/>
            <p14:sldId id="275"/>
            <p14:sldId id="307"/>
            <p14:sldId id="282"/>
            <p14:sldId id="308"/>
            <p14:sldId id="309"/>
            <p14:sldId id="321"/>
            <p14:sldId id="312"/>
            <p14:sldId id="310"/>
            <p14:sldId id="311"/>
            <p14:sldId id="325"/>
            <p14:sldId id="327"/>
            <p14:sldId id="319"/>
            <p14:sldId id="28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F7A58-6844-4729-8656-949B4878FD9F}" type="datetimeFigureOut">
              <a:rPr lang="pl-PL" smtClean="0"/>
              <a:pPr/>
              <a:t>2021-06-16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D4DDC-7671-45CB-8FD4-A71DFBF51BE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46528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D4DDC-7671-45CB-8FD4-A71DFBF51BE1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30280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37B0F-D197-4E4D-84E8-769F726FAB80}" type="datetimeFigureOut">
              <a:rPr lang="pl-PL" smtClean="0"/>
              <a:pPr/>
              <a:t>2021-06-16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NUL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iety.nfz.gov.pl/diety/wp-content/uploads/2021/01/dietoterapia-ksiazka-kucharska-stomia-nfz-onlin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onkologiaradom.pl/zalecenia-dotyczace-trybu-zycia-i-odzywiania-dla-chorych-ze-stomi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3"/>
          <p:cNvSpPr txBox="1">
            <a:spLocks/>
          </p:cNvSpPr>
          <p:nvPr/>
        </p:nvSpPr>
        <p:spPr>
          <a:xfrm>
            <a:off x="899592" y="4667126"/>
            <a:ext cx="7416824" cy="70609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Przygotowanie pacjenta geriatrycznego z wyłonioną </a:t>
            </a:r>
            <a:r>
              <a:rPr lang="pl-PL" sz="2800" b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stomią</a:t>
            </a:r>
            <a:r>
              <a:rPr lang="pl-PL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jelitową do samoopieki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ytuł 3"/>
          <p:cNvSpPr txBox="1">
            <a:spLocks/>
          </p:cNvSpPr>
          <p:nvPr/>
        </p:nvSpPr>
        <p:spPr>
          <a:xfrm>
            <a:off x="2627784" y="5675238"/>
            <a:ext cx="3744416" cy="7060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dr n. o </a:t>
            </a:r>
            <a:r>
              <a:rPr lang="pl-PL" sz="28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zdr</a:t>
            </a:r>
            <a:r>
              <a:rPr lang="pl-PL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. Rena Wójcik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Katedra Pielęgniarstwa Wydział Nauk Medycznych i Nauk o Zdrowiu Uniwersytet Technologiczno-Humanistyczny w Radomiu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417367DA-FD68-451B-A15E-018D542BEAEC}"/>
              </a:ext>
            </a:extLst>
          </p:cNvPr>
          <p:cNvSpPr/>
          <p:nvPr/>
        </p:nvSpPr>
        <p:spPr>
          <a:xfrm>
            <a:off x="3095836" y="980728"/>
            <a:ext cx="2952328" cy="465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002060"/>
                </a:solidFill>
                <a:latin typeface="Constantia" panose="02030602050306030303" pitchFamily="18" charset="0"/>
              </a:rPr>
              <a:t>Sprzęt </a:t>
            </a:r>
            <a:r>
              <a:rPr lang="pl-PL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stomijny</a:t>
            </a:r>
            <a:endParaRPr lang="pl-PL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97C89DD9-1464-4F47-81F7-3A58DE099D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472608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72D06664-D407-4B74-B2F5-4370487668CF}"/>
              </a:ext>
            </a:extLst>
          </p:cNvPr>
          <p:cNvSpPr/>
          <p:nvPr/>
        </p:nvSpPr>
        <p:spPr>
          <a:xfrm>
            <a:off x="3167590" y="966898"/>
            <a:ext cx="2952328" cy="4929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002060"/>
                </a:solidFill>
                <a:latin typeface="Constantia" panose="02030602050306030303" pitchFamily="18" charset="0"/>
              </a:rPr>
              <a:t>Sprzęt </a:t>
            </a:r>
            <a:r>
              <a:rPr lang="pl-PL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stomijny</a:t>
            </a:r>
            <a:endParaRPr lang="pl-PL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FD48CF7F-5253-417B-A626-DDFEA10A4D8E}"/>
              </a:ext>
            </a:extLst>
          </p:cNvPr>
          <p:cNvSpPr txBox="1"/>
          <p:nvPr/>
        </p:nvSpPr>
        <p:spPr>
          <a:xfrm>
            <a:off x="323528" y="1700807"/>
            <a:ext cx="5256584" cy="38472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Małe woreczki na okres lata</a:t>
            </a:r>
          </a:p>
          <a:p>
            <a:endParaRPr lang="pl-PL" b="1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woreczki mini-cap </a:t>
            </a:r>
            <a:r>
              <a:rPr lang="pl-PL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niewielkiej pojemności służą do zabezpieczenia </a:t>
            </a:r>
            <a:r>
              <a:rPr lang="pl-PL" sz="1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kolostomii</a:t>
            </a:r>
            <a:endParaRPr lang="pl-PL" sz="1600" b="1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l-PL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apewniają dyskrecję podczas spotkań, w sytuacjach intymnych, na basenie, plaży, lub pod obcisłym letnim strojem </a:t>
            </a:r>
            <a:endParaRPr lang="pl-PL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osoby z </a:t>
            </a:r>
            <a:r>
              <a:rPr lang="pl-PL" sz="1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kolostomią</a:t>
            </a:r>
            <a:r>
              <a:rPr lang="pl-PL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które korzystają z irygacji, mogą zastosować mały worek mini-cap </a:t>
            </a:r>
            <a:r>
              <a:rPr lang="pl-PL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l-PL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zatyczką  </a:t>
            </a:r>
            <a:endParaRPr lang="pl-PL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worki otwarte z okienkiem (o pojemności 510 ml) mają umieszczony w okienku specjalny rzep, do którego można podpiąć ujście woreczka i dzięki temu uzyskać zmniejszony o połowę rozmiar worka</a:t>
            </a:r>
            <a:endParaRPr lang="pl-PL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 każdej chwili ponownie go powiększyć, </a:t>
            </a:r>
            <a:r>
              <a:rPr lang="pl-PL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odpinając ujście worka z okienka</a:t>
            </a:r>
            <a:endParaRPr lang="pl-PL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BEBDFA26-93FF-4980-88E1-7DF2F15773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8164" y="2197387"/>
            <a:ext cx="2787271" cy="152357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BDE6797-405F-47FA-97CC-F84A64A2C4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8164" y="3707587"/>
            <a:ext cx="2787271" cy="137956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00359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xmlns="" id="{71D739BE-8E3E-46EE-A03A-F94FE26A7194}"/>
              </a:ext>
            </a:extLst>
          </p:cNvPr>
          <p:cNvSpPr txBox="1">
            <a:spLocks/>
          </p:cNvSpPr>
          <p:nvPr/>
        </p:nvSpPr>
        <p:spPr>
          <a:xfrm>
            <a:off x="323528" y="2060848"/>
            <a:ext cx="4248472" cy="32403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l-PL" sz="2400" b="1" dirty="0">
              <a:solidFill>
                <a:srgbClr val="002060"/>
              </a:solidFill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D1C21E5E-436D-44B6-A291-3F510AA44332}"/>
              </a:ext>
            </a:extLst>
          </p:cNvPr>
          <p:cNvSpPr txBox="1">
            <a:spLocks/>
          </p:cNvSpPr>
          <p:nvPr/>
        </p:nvSpPr>
        <p:spPr>
          <a:xfrm>
            <a:off x="2195736" y="2060848"/>
            <a:ext cx="6336704" cy="37707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l-PL" sz="2400" b="1" dirty="0">
              <a:solidFill>
                <a:srgbClr val="00206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399F6E44-7110-49C5-B965-65C3D5C782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026442"/>
            <a:ext cx="9036496" cy="5498901"/>
          </a:xfrm>
          <a:prstGeom prst="rect">
            <a:avLst/>
          </a:prstGeom>
          <a:ln>
            <a:noFill/>
          </a:ln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A5148298-0668-4FA2-8D4B-D5F9BE01294F}"/>
              </a:ext>
            </a:extLst>
          </p:cNvPr>
          <p:cNvSpPr/>
          <p:nvPr/>
        </p:nvSpPr>
        <p:spPr>
          <a:xfrm>
            <a:off x="3095836" y="1026442"/>
            <a:ext cx="2952328" cy="504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002060"/>
                </a:solidFill>
                <a:latin typeface="Constantia" panose="02030602050306030303" pitchFamily="18" charset="0"/>
              </a:rPr>
              <a:t>Zasady żywienia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178BA3ED-4FBC-4AD4-B429-6B3F8E9952B4}"/>
              </a:ext>
            </a:extLst>
          </p:cNvPr>
          <p:cNvSpPr txBox="1"/>
          <p:nvPr/>
        </p:nvSpPr>
        <p:spPr>
          <a:xfrm>
            <a:off x="179513" y="1340768"/>
            <a:ext cx="6336704" cy="46782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b="1" dirty="0"/>
              <a:t> </a:t>
            </a:r>
            <a:r>
              <a:rPr lang="pl-PL" b="1" dirty="0">
                <a:solidFill>
                  <a:srgbClr val="002060"/>
                </a:solidFill>
              </a:rPr>
              <a:t>W okresie rekonwalescencji, kilka tygodni po zabiegu należy:</a:t>
            </a:r>
          </a:p>
          <a:p>
            <a:endParaRPr lang="pl-PL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</a:rPr>
              <a:t>spożywać od 3-5 posiłków dziennie w regularnych odstępach, najlepiej o tych samych porach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</a:rPr>
              <a:t>wypijać około 2 litrów płynów dziennie, szczególnie zalecane: jogurt naturalny, kefir, maślanka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</a:rPr>
              <a:t>unikać potraw wzmagających fermentację, nasilających perystaltykę jelit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</a:rPr>
              <a:t>ograniczać spożycie tłuszczów i słodyczy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</a:rPr>
              <a:t>unikać potraw smażonych, pieczonych i duszonych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</a:rPr>
              <a:t>potrawy gotować, podprawiać zawiesiną z mąki, wody oraz mleka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</a:rPr>
              <a:t>przygotowywać posiłki tylko ze świeżych produktów, bez konserwantów i sztucznych barwników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</a:rPr>
              <a:t>starać się jeść wolno, dokładnie przeżuwając pokarm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</a:rPr>
              <a:t>dbać o własny system nerwowy, emocje przyspieszają perystaltykę jelit</a:t>
            </a:r>
          </a:p>
          <a:p>
            <a:r>
              <a:rPr lang="pl-PL" dirty="0">
                <a:solidFill>
                  <a:srgbClr val="002060"/>
                </a:solidFill>
              </a:rPr>
              <a:t> </a:t>
            </a:r>
          </a:p>
          <a:p>
            <a:r>
              <a:rPr lang="pl-PL" b="1" dirty="0">
                <a:solidFill>
                  <a:srgbClr val="002060"/>
                </a:solidFill>
              </a:rPr>
              <a:t>                             </a:t>
            </a:r>
            <a:r>
              <a:rPr lang="pl-PL" b="1" dirty="0">
                <a:solidFill>
                  <a:srgbClr val="0070C0"/>
                </a:solidFill>
              </a:rPr>
              <a:t>JEDZENIE POWINNO SPRAWIAĆ PRZYJEMNOŚĆ!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AF725135-4065-429B-8C5C-6296C01EF2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96" y="5373216"/>
            <a:ext cx="1670991" cy="115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8448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xmlns="" id="{71D739BE-8E3E-46EE-A03A-F94FE26A7194}"/>
              </a:ext>
            </a:extLst>
          </p:cNvPr>
          <p:cNvSpPr txBox="1">
            <a:spLocks/>
          </p:cNvSpPr>
          <p:nvPr/>
        </p:nvSpPr>
        <p:spPr>
          <a:xfrm>
            <a:off x="323528" y="2060848"/>
            <a:ext cx="4248472" cy="32403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l-PL" sz="2400" b="1" dirty="0">
              <a:solidFill>
                <a:srgbClr val="002060"/>
              </a:solidFill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D1C21E5E-436D-44B6-A291-3F510AA44332}"/>
              </a:ext>
            </a:extLst>
          </p:cNvPr>
          <p:cNvSpPr txBox="1">
            <a:spLocks/>
          </p:cNvSpPr>
          <p:nvPr/>
        </p:nvSpPr>
        <p:spPr>
          <a:xfrm>
            <a:off x="2195736" y="2060848"/>
            <a:ext cx="6336704" cy="37707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l-PL" sz="2400" b="1" dirty="0">
              <a:solidFill>
                <a:srgbClr val="002060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E212C7C-CD8B-49C6-A30E-9818E851E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26443"/>
            <a:ext cx="9144000" cy="5453187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D7B4FD98-745E-4E10-B573-65BA2A469DDA}"/>
              </a:ext>
            </a:extLst>
          </p:cNvPr>
          <p:cNvSpPr txBox="1"/>
          <p:nvPr/>
        </p:nvSpPr>
        <p:spPr>
          <a:xfrm>
            <a:off x="1475656" y="1026444"/>
            <a:ext cx="6552728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     Należy unikać:</a:t>
            </a:r>
          </a:p>
          <a:p>
            <a:endParaRPr lang="pl-PL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alkoholu, a zwłaszcza piwa, mocnej kawy, napojów gazowanych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nadmiernej ilości owoców i warzyw zwiększających produkcję gazów (brukselka,  kapusta, cebula, groch, szparagi, fasola, bób)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produktów i posiłków zbyt słodkich i zbyt tłustych, nadmiernej ilości jaj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ostrych przypraw, potraw pieczonych, smażonych oraz duszonych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potraw wzmagających perystaltykę jelit (np. pieczywo razowe, grube kasze, potrawy solone)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produktów wędzonych, konserwowych, zup w proszku, posiłków typu Fast food</a:t>
            </a:r>
            <a:r>
              <a:rPr lang="pl-PL" dirty="0">
                <a:effectLst/>
              </a:rPr>
              <a:t> </a:t>
            </a:r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73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xmlns="" id="{71D739BE-8E3E-46EE-A03A-F94FE26A7194}"/>
              </a:ext>
            </a:extLst>
          </p:cNvPr>
          <p:cNvSpPr txBox="1">
            <a:spLocks/>
          </p:cNvSpPr>
          <p:nvPr/>
        </p:nvSpPr>
        <p:spPr>
          <a:xfrm>
            <a:off x="323528" y="2060848"/>
            <a:ext cx="4248472" cy="32403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l-PL" sz="2400" b="1" dirty="0">
              <a:solidFill>
                <a:srgbClr val="002060"/>
              </a:solidFill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D1C21E5E-436D-44B6-A291-3F510AA44332}"/>
              </a:ext>
            </a:extLst>
          </p:cNvPr>
          <p:cNvSpPr txBox="1">
            <a:spLocks/>
          </p:cNvSpPr>
          <p:nvPr/>
        </p:nvSpPr>
        <p:spPr>
          <a:xfrm>
            <a:off x="2195736" y="2060848"/>
            <a:ext cx="6336704" cy="37707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l-PL" sz="2400" b="1" dirty="0">
              <a:solidFill>
                <a:srgbClr val="002060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350D5BD3-42C6-4271-9C17-499AB933C3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5" y="1026443"/>
            <a:ext cx="8928992" cy="549890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A2C71947-ED60-4B8A-9E63-B0839A86BBA9}"/>
              </a:ext>
            </a:extLst>
          </p:cNvPr>
          <p:cNvSpPr txBox="1"/>
          <p:nvPr/>
        </p:nvSpPr>
        <p:spPr>
          <a:xfrm>
            <a:off x="1403648" y="1196753"/>
            <a:ext cx="6768752" cy="48013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002060"/>
                </a:solidFill>
              </a:rPr>
              <a:t>Zalecenia dietetyczne w przypadku biegunki:</a:t>
            </a:r>
          </a:p>
          <a:p>
            <a:r>
              <a:rPr lang="pl-PL" i="1" dirty="0" err="1">
                <a:solidFill>
                  <a:srgbClr val="7030A0"/>
                </a:solidFill>
              </a:rPr>
              <a:t>Kolostomia</a:t>
            </a:r>
            <a:r>
              <a:rPr lang="pl-PL" dirty="0">
                <a:solidFill>
                  <a:srgbClr val="002060"/>
                </a:solidFill>
              </a:rPr>
              <a:t>- </a:t>
            </a:r>
            <a:r>
              <a:rPr lang="pl-PL" sz="1600" dirty="0">
                <a:solidFill>
                  <a:srgbClr val="002060"/>
                </a:solidFill>
              </a:rPr>
              <a:t>wówczas, gdy występują więcej niż 3 wypróżnienia na dobę, zmienna jest konsystencja stolca ze stałej na papkowatą lub płynną, wodnistą.</a:t>
            </a:r>
          </a:p>
          <a:p>
            <a:r>
              <a:rPr lang="pl-PL" dirty="0">
                <a:solidFill>
                  <a:srgbClr val="7030A0"/>
                </a:solidFill>
              </a:rPr>
              <a:t> </a:t>
            </a:r>
            <a:r>
              <a:rPr lang="pl-PL" i="1" dirty="0">
                <a:solidFill>
                  <a:srgbClr val="7030A0"/>
                </a:solidFill>
              </a:rPr>
              <a:t>Ileostomia</a:t>
            </a:r>
            <a:r>
              <a:rPr lang="pl-PL" dirty="0">
                <a:solidFill>
                  <a:srgbClr val="7030A0"/>
                </a:solidFill>
              </a:rPr>
              <a:t> </a:t>
            </a:r>
            <a:r>
              <a:rPr lang="pl-PL" dirty="0">
                <a:solidFill>
                  <a:srgbClr val="002060"/>
                </a:solidFill>
              </a:rPr>
              <a:t>– </a:t>
            </a:r>
            <a:r>
              <a:rPr lang="pl-PL" sz="1600" dirty="0">
                <a:solidFill>
                  <a:srgbClr val="002060"/>
                </a:solidFill>
              </a:rPr>
              <a:t>gdy dobowa objętość stolca wynosi powyżej 1000 ml, konsystencja stolca staje się wodnista a liczba woreczków zmienianych w ciągu doby zwiększa się dwukrotnie</a:t>
            </a:r>
          </a:p>
          <a:p>
            <a:endParaRPr lang="pl-PL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zwiększyć ilość wypijanych płynów w celu wyrównania niedoborów wody w organizmie, nawet do 3 litrów, w ciągu 8-12 godzin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spożywać następujące produkty i potrawy: mięta, kakao, białe pieczywo, marchwiankę, ryż biały gotowany, banany, mus jabłkowy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ograniczyć spożywanie: owoców, warzyw, soków, razowego pieczywa, kasz gruboziarnistych oraz unikać pikantnych potraw, napojów gazowanych, nadmiernego dosalania potraw</a:t>
            </a:r>
          </a:p>
          <a:p>
            <a:endParaRPr lang="pl-PL" dirty="0">
              <a:solidFill>
                <a:srgbClr val="002060"/>
              </a:solidFill>
            </a:endParaRPr>
          </a:p>
          <a:p>
            <a:endParaRPr lang="pl-PL" dirty="0">
              <a:solidFill>
                <a:srgbClr val="002060"/>
              </a:solidFill>
            </a:endParaRPr>
          </a:p>
          <a:p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545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xmlns="" id="{71D739BE-8E3E-46EE-A03A-F94FE26A7194}"/>
              </a:ext>
            </a:extLst>
          </p:cNvPr>
          <p:cNvSpPr txBox="1">
            <a:spLocks/>
          </p:cNvSpPr>
          <p:nvPr/>
        </p:nvSpPr>
        <p:spPr>
          <a:xfrm>
            <a:off x="323528" y="2060848"/>
            <a:ext cx="4248472" cy="32403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l-PL" sz="2400" b="1" dirty="0">
              <a:solidFill>
                <a:srgbClr val="002060"/>
              </a:solidFill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D1C21E5E-436D-44B6-A291-3F510AA44332}"/>
              </a:ext>
            </a:extLst>
          </p:cNvPr>
          <p:cNvSpPr txBox="1">
            <a:spLocks/>
          </p:cNvSpPr>
          <p:nvPr/>
        </p:nvSpPr>
        <p:spPr>
          <a:xfrm>
            <a:off x="2195736" y="2060848"/>
            <a:ext cx="6336704" cy="37707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l-PL" sz="2400" b="1" dirty="0">
              <a:solidFill>
                <a:srgbClr val="002060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B8EDA93C-ACD6-48C4-9FBD-07B6D367E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26997"/>
            <a:ext cx="9095763" cy="549890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BD8DFE37-F373-4964-87E1-9B1C56F232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37" y="1196752"/>
            <a:ext cx="2003988" cy="1713869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61F250D1-F3B9-4F27-AA92-1A17DF1FB407}"/>
              </a:ext>
            </a:extLst>
          </p:cNvPr>
          <p:cNvSpPr txBox="1"/>
          <p:nvPr/>
        </p:nvSpPr>
        <p:spPr>
          <a:xfrm>
            <a:off x="2195735" y="1196752"/>
            <a:ext cx="680475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Zaparcia</a:t>
            </a:r>
            <a:endParaRPr lang="pl-PL" dirty="0">
              <a:solidFill>
                <a:srgbClr val="002060"/>
              </a:solidFill>
            </a:endParaRPr>
          </a:p>
          <a:p>
            <a:r>
              <a:rPr lang="pl-PL" sz="1600" dirty="0">
                <a:solidFill>
                  <a:srgbClr val="002060"/>
                </a:solidFill>
              </a:rPr>
              <a:t>wypróżnienia - rzadziej niż 3 razy w tygodniu albo gdy zmienia się jego konsystencja na twardą lub wypróżnienie sprawia ból</a:t>
            </a:r>
          </a:p>
          <a:p>
            <a:r>
              <a:rPr lang="pl-PL" b="1" dirty="0">
                <a:solidFill>
                  <a:srgbClr val="002060"/>
                </a:solidFill>
              </a:rPr>
              <a:t> </a:t>
            </a:r>
            <a:endParaRPr lang="pl-PL" dirty="0">
              <a:solidFill>
                <a:srgbClr val="002060"/>
              </a:solidFill>
            </a:endParaRPr>
          </a:p>
          <a:p>
            <a:r>
              <a:rPr lang="pl-PL" b="1" dirty="0">
                <a:solidFill>
                  <a:srgbClr val="002060"/>
                </a:solidFill>
              </a:rPr>
              <a:t>Zalecenia dietetyczne w przypadku zaparć:</a:t>
            </a:r>
            <a:endParaRPr lang="pl-PL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spożywać produkty bogato resztkowe (grube kasze, płatki owsiane, otręby, niełuskany ryż), grubo mielone siemię lniane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zwiększyć spożycie świeżych i suszonych owoców, świeżych warzyw oraz soków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pić wodę mineralna niegazowaną, napar z mięty, rumianku, melisy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spożywać fermentowane produkty mleczne, bulion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unikać produktów zapierających: szparagi, groch, fasola, grzyby, orzechy, ograniczyć spożywanie słodyczy</a:t>
            </a:r>
          </a:p>
          <a:p>
            <a:endParaRPr lang="pl-PL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i="1" dirty="0">
                <a:solidFill>
                  <a:srgbClr val="002060"/>
                </a:solidFill>
              </a:rPr>
              <a:t>aktywność fizyczna </a:t>
            </a:r>
            <a:r>
              <a:rPr lang="pl-PL" dirty="0">
                <a:solidFill>
                  <a:srgbClr val="002060"/>
                </a:solidFill>
              </a:rPr>
              <a:t>- wpływ na regularność oddawania stolca, stymuluje perystaltykę jelit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3069DD6-F2F9-423B-A337-FD93196C32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013176"/>
            <a:ext cx="163291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1740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xmlns="" id="{71D739BE-8E3E-46EE-A03A-F94FE26A7194}"/>
              </a:ext>
            </a:extLst>
          </p:cNvPr>
          <p:cNvSpPr txBox="1">
            <a:spLocks/>
          </p:cNvSpPr>
          <p:nvPr/>
        </p:nvSpPr>
        <p:spPr>
          <a:xfrm>
            <a:off x="323528" y="2060848"/>
            <a:ext cx="4248472" cy="32403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l-PL" sz="2400" b="1" dirty="0">
              <a:solidFill>
                <a:srgbClr val="002060"/>
              </a:solidFill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D1C21E5E-436D-44B6-A291-3F510AA44332}"/>
              </a:ext>
            </a:extLst>
          </p:cNvPr>
          <p:cNvSpPr txBox="1">
            <a:spLocks/>
          </p:cNvSpPr>
          <p:nvPr/>
        </p:nvSpPr>
        <p:spPr>
          <a:xfrm>
            <a:off x="2195736" y="2060848"/>
            <a:ext cx="6336704" cy="37707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l-PL" sz="2400" b="1" dirty="0">
              <a:solidFill>
                <a:srgbClr val="002060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855F3E09-8E72-4285-8F96-0600F1F2AF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26443"/>
            <a:ext cx="9144000" cy="5426893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F009403F-E18D-422C-9A60-D5CEAFE8ADA1}"/>
              </a:ext>
            </a:extLst>
          </p:cNvPr>
          <p:cNvSpPr/>
          <p:nvPr/>
        </p:nvSpPr>
        <p:spPr>
          <a:xfrm>
            <a:off x="3095836" y="1026442"/>
            <a:ext cx="2952328" cy="504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002060"/>
                </a:solidFill>
                <a:latin typeface="Constantia" panose="02030602050306030303" pitchFamily="18" charset="0"/>
              </a:rPr>
              <a:t>Problemy pielęgnacyjne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E2BF86C5-4721-4B85-B831-BD27FAE0076D}"/>
              </a:ext>
            </a:extLst>
          </p:cNvPr>
          <p:cNvSpPr txBox="1"/>
          <p:nvPr/>
        </p:nvSpPr>
        <p:spPr>
          <a:xfrm>
            <a:off x="395536" y="1772816"/>
            <a:ext cx="3672408" cy="4411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  <a:latin typeface="Constantia" panose="02030602050306030303" pitchFamily="18" charset="0"/>
              </a:rPr>
              <a:t>Okres przedoperacyjny:</a:t>
            </a:r>
          </a:p>
          <a:p>
            <a:endParaRPr lang="pl-PL" b="1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  <a:latin typeface="Constantia" panose="02030602050306030303" pitchFamily="18" charset="0"/>
              </a:rPr>
              <a:t>lęk i n</a:t>
            </a:r>
            <a:r>
              <a:rPr lang="pl-PL" sz="1600" dirty="0">
                <a:solidFill>
                  <a:srgbClr val="002060"/>
                </a:solidFill>
                <a:effectLst/>
                <a:latin typeface="Constantia" panose="02030602050306030303" pitchFamily="18" charset="0"/>
              </a:rPr>
              <a:t>iepokój związany z hospitalizacją, z przeprowadzanymi badaniami diagnostycznymi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  <a:latin typeface="Constantia" panose="02030602050306030303" pitchFamily="18" charset="0"/>
              </a:rPr>
              <a:t>p</a:t>
            </a:r>
            <a:r>
              <a:rPr lang="pl-PL" sz="1600" dirty="0">
                <a:solidFill>
                  <a:srgbClr val="002060"/>
                </a:solidFill>
                <a:effectLst/>
                <a:latin typeface="Constantia" panose="02030602050306030303" pitchFamily="18" charset="0"/>
              </a:rPr>
              <a:t>oczucie dyskomfortu z powodu przewlekłej biegunki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  <a:latin typeface="Constantia" panose="02030602050306030303" pitchFamily="18" charset="0"/>
              </a:rPr>
              <a:t>d</a:t>
            </a:r>
            <a:r>
              <a:rPr lang="pl-PL" sz="1600" dirty="0">
                <a:solidFill>
                  <a:srgbClr val="002060"/>
                </a:solidFill>
                <a:effectLst/>
                <a:latin typeface="Constantia" panose="02030602050306030303" pitchFamily="18" charset="0"/>
              </a:rPr>
              <a:t>olegliwości bólowe ze strony jamy brzusznej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  <a:effectLst/>
                <a:latin typeface="Constantia" panose="02030602050306030303" pitchFamily="18" charset="0"/>
              </a:rPr>
              <a:t>niedożywienie dużego stopnia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  <a:latin typeface="Constantia" panose="02030602050306030303" pitchFamily="18" charset="0"/>
              </a:rPr>
              <a:t>l</a:t>
            </a:r>
            <a:r>
              <a:rPr lang="pl-PL" sz="1600" dirty="0">
                <a:solidFill>
                  <a:srgbClr val="002060"/>
                </a:solidFill>
                <a:effectLst/>
                <a:latin typeface="Constantia" panose="02030602050306030303" pitchFamily="18" charset="0"/>
              </a:rPr>
              <a:t>ęk przed zabiegiem, przed utratą samodzielności w okresie pooperacyjnym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  <a:latin typeface="Constantia" panose="02030602050306030303" pitchFamily="18" charset="0"/>
              </a:rPr>
              <a:t>o</a:t>
            </a:r>
            <a:r>
              <a:rPr lang="pl-PL" sz="1600" dirty="0">
                <a:solidFill>
                  <a:srgbClr val="002060"/>
                </a:solidFill>
                <a:effectLst/>
                <a:latin typeface="Constantia" panose="02030602050306030303" pitchFamily="18" charset="0"/>
              </a:rPr>
              <a:t>bawy związane z konsekwencjami zabiegu wyłonienia </a:t>
            </a:r>
            <a:r>
              <a:rPr lang="pl-PL" sz="1600" dirty="0" err="1">
                <a:solidFill>
                  <a:srgbClr val="002060"/>
                </a:solidFill>
                <a:effectLst/>
                <a:latin typeface="Constantia" panose="02030602050306030303" pitchFamily="18" charset="0"/>
              </a:rPr>
              <a:t>stomii</a:t>
            </a:r>
            <a:endParaRPr lang="pl-PL" sz="1600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  <a:latin typeface="Constantia" panose="02030602050306030303" pitchFamily="18" charset="0"/>
              </a:rPr>
              <a:t>deficyt wiedzy na temat wytworzenia przetoki jelitowej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D5C5FA6A-097D-4B93-B176-07C2322148FA}"/>
              </a:ext>
            </a:extLst>
          </p:cNvPr>
          <p:cNvSpPr txBox="1"/>
          <p:nvPr/>
        </p:nvSpPr>
        <p:spPr>
          <a:xfrm>
            <a:off x="4716016" y="1772816"/>
            <a:ext cx="4104456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  <a:latin typeface="Constantia" panose="02030602050306030303" pitchFamily="18" charset="0"/>
              </a:rPr>
              <a:t>Okres pooperacyjny:</a:t>
            </a:r>
          </a:p>
          <a:p>
            <a:endParaRPr lang="pl-PL" b="1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  <a:latin typeface="Constantia" panose="02030602050306030303" pitchFamily="18" charset="0"/>
              </a:rPr>
              <a:t>ryzyko</a:t>
            </a:r>
            <a:r>
              <a:rPr lang="pl-PL" sz="1600" dirty="0">
                <a:solidFill>
                  <a:srgbClr val="002060"/>
                </a:solidFill>
                <a:effectLst/>
                <a:latin typeface="Constantia" panose="02030602050306030303" pitchFamily="18" charset="0"/>
              </a:rPr>
              <a:t> wystąpienia wczesnych powikłań pooperacyjnych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  <a:latin typeface="Constantia" panose="02030602050306030303" pitchFamily="18" charset="0"/>
              </a:rPr>
              <a:t>nudności, wymioty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  <a:latin typeface="Constantia" panose="02030602050306030303" pitchFamily="18" charset="0"/>
              </a:rPr>
              <a:t>zaburzenia wodno-elektrolitowe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  <a:latin typeface="Constantia" panose="02030602050306030303" pitchFamily="18" charset="0"/>
              </a:rPr>
              <a:t>n</a:t>
            </a:r>
            <a:r>
              <a:rPr lang="pl-PL" sz="1600" dirty="0">
                <a:solidFill>
                  <a:srgbClr val="002060"/>
                </a:solidFill>
                <a:effectLst/>
                <a:latin typeface="Constantia" panose="02030602050306030303" pitchFamily="18" charset="0"/>
              </a:rPr>
              <a:t>iebezpieczeństwo wystąpienia powikłań dotyczących </a:t>
            </a:r>
            <a:r>
              <a:rPr lang="pl-PL" sz="1600" dirty="0" err="1">
                <a:solidFill>
                  <a:srgbClr val="002060"/>
                </a:solidFill>
                <a:effectLst/>
                <a:latin typeface="Constantia" panose="02030602050306030303" pitchFamily="18" charset="0"/>
              </a:rPr>
              <a:t>stomii</a:t>
            </a:r>
            <a:r>
              <a:rPr lang="pl-PL" sz="1600" dirty="0">
                <a:solidFill>
                  <a:srgbClr val="002060"/>
                </a:solidFill>
                <a:effectLst/>
                <a:latin typeface="Constantia" panose="02030602050306030303" pitchFamily="18" charset="0"/>
              </a:rPr>
              <a:t>, także skórnych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  <a:latin typeface="Constantia" panose="02030602050306030303" pitchFamily="18" charset="0"/>
              </a:rPr>
              <a:t>b</a:t>
            </a:r>
            <a:r>
              <a:rPr lang="pl-PL" sz="1600" dirty="0">
                <a:solidFill>
                  <a:srgbClr val="002060"/>
                </a:solidFill>
                <a:effectLst/>
                <a:latin typeface="Constantia" panose="02030602050306030303" pitchFamily="18" charset="0"/>
              </a:rPr>
              <a:t>ól rany pooperacyjnej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  <a:latin typeface="Constantia" panose="02030602050306030303" pitchFamily="18" charset="0"/>
              </a:rPr>
              <a:t>d</a:t>
            </a:r>
            <a:r>
              <a:rPr lang="pl-PL" sz="1600" dirty="0">
                <a:solidFill>
                  <a:srgbClr val="002060"/>
                </a:solidFill>
                <a:effectLst/>
                <a:latin typeface="Constantia" panose="02030602050306030303" pitchFamily="18" charset="0"/>
              </a:rPr>
              <a:t>yskomfort spowodowany obniżoną aktywnością ruchową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  <a:latin typeface="Constantia" panose="02030602050306030303" pitchFamily="18" charset="0"/>
              </a:rPr>
              <a:t>powikłania żywienia pozajelitowego</a:t>
            </a:r>
            <a:endParaRPr lang="pl-PL" sz="1600" dirty="0">
              <a:solidFill>
                <a:srgbClr val="002060"/>
              </a:solidFill>
              <a:effectLst/>
              <a:latin typeface="Constantia" panose="020306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  <a:latin typeface="Constantia" panose="02030602050306030303" pitchFamily="18" charset="0"/>
              </a:rPr>
              <a:t>lęk przed rozsiewem komórek nowotworowych i śmiercią</a:t>
            </a:r>
            <a:endParaRPr lang="pl-PL" sz="1600" dirty="0">
              <a:solidFill>
                <a:srgbClr val="002060"/>
              </a:solidFill>
              <a:effectLst/>
              <a:latin typeface="Constantia" panose="020306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  <a:latin typeface="Constantia" panose="02030602050306030303" pitchFamily="18" charset="0"/>
              </a:rPr>
              <a:t>deficyt</a:t>
            </a:r>
            <a:r>
              <a:rPr lang="pl-PL" sz="1600" dirty="0">
                <a:solidFill>
                  <a:srgbClr val="002060"/>
                </a:solidFill>
                <a:effectLst/>
                <a:latin typeface="Constantia" panose="02030602050306030303" pitchFamily="18" charset="0"/>
              </a:rPr>
              <a:t> wiedzy i umiejętności w zakresie pielęgnowania </a:t>
            </a:r>
            <a:r>
              <a:rPr lang="pl-PL" sz="1600" dirty="0" err="1">
                <a:solidFill>
                  <a:srgbClr val="002060"/>
                </a:solidFill>
                <a:effectLst/>
                <a:latin typeface="Constantia" panose="02030602050306030303" pitchFamily="18" charset="0"/>
              </a:rPr>
              <a:t>stomii</a:t>
            </a:r>
            <a:endParaRPr lang="pl-PL" sz="1600" dirty="0">
              <a:solidFill>
                <a:srgbClr val="002060"/>
              </a:solidFill>
              <a:effectLst/>
              <a:latin typeface="Constantia" panose="020306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  <a:latin typeface="Constantia" panose="02030602050306030303" pitchFamily="18" charset="0"/>
              </a:rPr>
              <a:t>strach, lęk, agresja, obawy przed funkcjonowaniem w społeczeństwie</a:t>
            </a:r>
          </a:p>
        </p:txBody>
      </p:sp>
    </p:spTree>
    <p:extLst>
      <p:ext uri="{BB962C8B-B14F-4D97-AF65-F5344CB8AC3E}">
        <p14:creationId xmlns:p14="http://schemas.microsoft.com/office/powerpoint/2010/main" xmlns="" val="777577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xmlns="" id="{71D739BE-8E3E-46EE-A03A-F94FE26A7194}"/>
              </a:ext>
            </a:extLst>
          </p:cNvPr>
          <p:cNvSpPr txBox="1">
            <a:spLocks/>
          </p:cNvSpPr>
          <p:nvPr/>
        </p:nvSpPr>
        <p:spPr>
          <a:xfrm>
            <a:off x="323528" y="2060848"/>
            <a:ext cx="4248472" cy="32403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l-PL" sz="2400" b="1" dirty="0">
              <a:solidFill>
                <a:srgbClr val="002060"/>
              </a:solidFill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D1C21E5E-436D-44B6-A291-3F510AA44332}"/>
              </a:ext>
            </a:extLst>
          </p:cNvPr>
          <p:cNvSpPr txBox="1">
            <a:spLocks/>
          </p:cNvSpPr>
          <p:nvPr/>
        </p:nvSpPr>
        <p:spPr>
          <a:xfrm>
            <a:off x="2195736" y="2060848"/>
            <a:ext cx="6336704" cy="37707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l-PL" sz="2400" b="1" dirty="0">
              <a:solidFill>
                <a:srgbClr val="002060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FD74543-5E51-4F6E-A9C4-E670D2EA7E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26443"/>
            <a:ext cx="9144000" cy="5426893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6991B049-5E50-41CF-ABF4-1AD9BD7A0295}"/>
              </a:ext>
            </a:extLst>
          </p:cNvPr>
          <p:cNvSpPr txBox="1"/>
          <p:nvPr/>
        </p:nvSpPr>
        <p:spPr>
          <a:xfrm>
            <a:off x="611560" y="4509120"/>
            <a:ext cx="7920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DZIĘKUJĘ ZA UWAGĘ</a:t>
            </a:r>
            <a:endParaRPr lang="pl-PL" sz="3200" dirty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608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47B3D77-AC97-48D2-84DD-3C9B455A0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7269"/>
            <a:ext cx="8229600" cy="850106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002060"/>
                </a:solidFill>
              </a:rPr>
              <a:t>Piśmiennictwo</a:t>
            </a:r>
          </a:p>
        </p:txBody>
      </p:sp>
      <p:sp>
        <p:nvSpPr>
          <p:cNvPr id="3" name="Symbol zastępczy zawartości 5">
            <a:extLst>
              <a:ext uri="{FF2B5EF4-FFF2-40B4-BE49-F238E27FC236}">
                <a16:creationId xmlns:a16="http://schemas.microsoft.com/office/drawing/2014/main" xmlns="" id="{3B5B9909-3A55-4F43-B6E8-DB577232D37C}"/>
              </a:ext>
            </a:extLst>
          </p:cNvPr>
          <p:cNvSpPr txBox="1">
            <a:spLocks/>
          </p:cNvSpPr>
          <p:nvPr/>
        </p:nvSpPr>
        <p:spPr>
          <a:xfrm>
            <a:off x="251520" y="1971391"/>
            <a:ext cx="8568952" cy="485740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Gaćkowska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K, Paluszkiewicz P. Powikłania skórne </a:t>
            </a:r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stomii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jelitowej. Pielęgniarstwo Chirurgiczne i Angiologiczne 2021;1:1-7.</a:t>
            </a:r>
          </a:p>
          <a:p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Piotrkowska R, </a:t>
            </a:r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Jarzynkowski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 Analiza systematycznej aktywności fizycznej i jakości życia osób ze </a:t>
            </a:r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stomią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jelitową. Pielęgniarstwo Chirurgiczne i Angiologiczne 2020;2:70-74.</a:t>
            </a:r>
          </a:p>
          <a:p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Dziedzic B, Sienkiewicz Z, </a:t>
            </a:r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Leńczuk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-Gruba A i </a:t>
            </a:r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wsp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Jakość życia pacjentów z wyłonioną </a:t>
            </a:r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stomią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jelitową. Pielęgniarstwo Chirurgiczne i Angiologiczne 2019;3:100-106.</a:t>
            </a:r>
          </a:p>
          <a:p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Lawnik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Rehabilitacja pacjentów ze </a:t>
            </a:r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stomią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jelitową. Medycyna Ogólna i Nauki o Zdrowiu 2015/21(50)/1.</a:t>
            </a:r>
          </a:p>
          <a:p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Pachocka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L, Urbanik A. </a:t>
            </a:r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Stomia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jelitowa - epidemiologia, rys historyczny, zasady wyłaniania i rodzaje </a:t>
            </a:r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stomii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jelitowych. </a:t>
            </a:r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Epidemiol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2014, 95(3): 586-590.</a:t>
            </a:r>
          </a:p>
          <a:p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Piaszczyk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DL, </a:t>
            </a:r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Schabowski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Problemy medyczne i społeczne pacjentów ze </a:t>
            </a:r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stomią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należących do POL-ILKO.</a:t>
            </a:r>
            <a:r>
              <a:rPr lang="pl-PL" sz="1000" dirty="0">
                <a:latin typeface="Arial" panose="020B0604020202020204" pitchFamily="34" charset="0"/>
              </a:rPr>
              <a:t>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Medycyna Ogólna i Nauki o Zdrowiu, 2014, Tom 20, Nr 4, 384–389.</a:t>
            </a:r>
          </a:p>
          <a:p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Kołodziejczak M, Ciesielski P, </a:t>
            </a:r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Kosim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Postępowanie terapeutyczne w przypadku powikłań skórnych oraz trudno gojących się ran wokół </a:t>
            </a:r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stomii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Nowa Medycyna 2013;2:52-55.</a:t>
            </a:r>
          </a:p>
          <a:p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Funkcjonowanie społeczne osób w podeszłym wieku z przetoką jelitową. Pielęgniarstwo Chirurgiczne i Angiologiczne 2012;4:131-137.</a:t>
            </a:r>
          </a:p>
          <a:p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https://diety.nfz.gov.pl/diety/wp-content/uploads/2021/01/dietoterapia-ksiazka-kucharska-stomia-nfz-online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https://onkologiaradom.pl/zalecenia-dotyczace-trybu-zycia-i-odzywiania-dla-chorych-ze-stomia/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15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07CBA9D9-E2DB-47DD-9B61-F06C5E555F32}"/>
              </a:ext>
            </a:extLst>
          </p:cNvPr>
          <p:cNvSpPr txBox="1"/>
          <p:nvPr/>
        </p:nvSpPr>
        <p:spPr>
          <a:xfrm>
            <a:off x="1043608" y="3109247"/>
            <a:ext cx="69127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 err="1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Self-care</a:t>
            </a:r>
            <a:r>
              <a:rPr lang="pl-PL" sz="2800" b="1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pl-PL" sz="2800" b="1" dirty="0" err="1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preparation</a:t>
            </a:r>
            <a:r>
              <a:rPr lang="pl-PL" sz="2800" b="1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 for a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 geriatric patient with an</a:t>
            </a:r>
            <a:r>
              <a:rPr lang="pl-PL" sz="2800" b="1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intestinal stoma</a:t>
            </a:r>
            <a:endParaRPr lang="pl-PL" sz="2800" b="1" dirty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894BFA5-20FD-41C3-826F-5DF409E6AC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6162" y="5013176"/>
            <a:ext cx="1944216" cy="129614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BBF7147F-CBE2-487C-9B2F-FFCB57999F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180632"/>
            <a:ext cx="1548197" cy="18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76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D03E8F6E-3F27-4991-95D9-F521135D2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472608"/>
          </a:xfrm>
          <a:prstGeom prst="rect">
            <a:avLst/>
          </a:prstGeom>
        </p:spPr>
      </p:pic>
      <p:sp>
        <p:nvSpPr>
          <p:cNvPr id="9" name="Strzałka: pięciokąt 8">
            <a:extLst>
              <a:ext uri="{FF2B5EF4-FFF2-40B4-BE49-F238E27FC236}">
                <a16:creationId xmlns:a16="http://schemas.microsoft.com/office/drawing/2014/main" xmlns="" id="{F5C5922D-E8DD-4283-B6FA-8F56DC7EEDF3}"/>
              </a:ext>
            </a:extLst>
          </p:cNvPr>
          <p:cNvSpPr/>
          <p:nvPr/>
        </p:nvSpPr>
        <p:spPr>
          <a:xfrm>
            <a:off x="467544" y="1501553"/>
            <a:ext cx="3744416" cy="48463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Pielęgnacja </a:t>
            </a:r>
            <a:r>
              <a:rPr lang="pl-PL" sz="20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stomii</a:t>
            </a:r>
            <a:endParaRPr lang="pl-PL" sz="20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Strzałka: pięciokąt 9">
            <a:extLst>
              <a:ext uri="{FF2B5EF4-FFF2-40B4-BE49-F238E27FC236}">
                <a16:creationId xmlns:a16="http://schemas.microsoft.com/office/drawing/2014/main" xmlns="" id="{DAE53F66-AB4E-4698-A936-2B1BFF8052AE}"/>
              </a:ext>
            </a:extLst>
          </p:cNvPr>
          <p:cNvSpPr/>
          <p:nvPr/>
        </p:nvSpPr>
        <p:spPr>
          <a:xfrm>
            <a:off x="467544" y="2658991"/>
            <a:ext cx="3744416" cy="48463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Irygacja </a:t>
            </a:r>
            <a:r>
              <a:rPr lang="pl-PL" sz="20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stomii</a:t>
            </a:r>
            <a:endParaRPr lang="pl-PL" sz="20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1" name="Strzałka: pięciokąt 10">
            <a:extLst>
              <a:ext uri="{FF2B5EF4-FFF2-40B4-BE49-F238E27FC236}">
                <a16:creationId xmlns:a16="http://schemas.microsoft.com/office/drawing/2014/main" xmlns="" id="{810F7A89-AC7A-42AD-B830-93C71486CFBD}"/>
              </a:ext>
            </a:extLst>
          </p:cNvPr>
          <p:cNvSpPr/>
          <p:nvPr/>
        </p:nvSpPr>
        <p:spPr>
          <a:xfrm>
            <a:off x="454165" y="3843558"/>
            <a:ext cx="3744416" cy="48463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Sprzęt </a:t>
            </a:r>
            <a:r>
              <a:rPr lang="pl-PL" sz="20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stomijny</a:t>
            </a:r>
            <a:endParaRPr lang="pl-PL" sz="20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2" name="Strzałka: pięciokąt 11">
            <a:extLst>
              <a:ext uri="{FF2B5EF4-FFF2-40B4-BE49-F238E27FC236}">
                <a16:creationId xmlns:a16="http://schemas.microsoft.com/office/drawing/2014/main" xmlns="" id="{99CB4A07-DD14-456D-A4C1-D0A111A1E4A0}"/>
              </a:ext>
            </a:extLst>
          </p:cNvPr>
          <p:cNvSpPr/>
          <p:nvPr/>
        </p:nvSpPr>
        <p:spPr>
          <a:xfrm>
            <a:off x="467544" y="5000996"/>
            <a:ext cx="3744416" cy="48463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Zasady żywienia</a:t>
            </a:r>
          </a:p>
        </p:txBody>
      </p:sp>
    </p:spTree>
    <p:extLst>
      <p:ext uri="{BB962C8B-B14F-4D97-AF65-F5344CB8AC3E}">
        <p14:creationId xmlns:p14="http://schemas.microsoft.com/office/powerpoint/2010/main" xmlns="" val="1354745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1682677F-95D8-4F66-9DF1-B74E84A2B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52735"/>
            <a:ext cx="9144000" cy="5472609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C5BE8993-F6DE-41BF-BC80-340F8FD0E2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6271" y="1354041"/>
            <a:ext cx="2016225" cy="1944216"/>
          </a:xfrm>
          <a:prstGeom prst="rect">
            <a:avLst/>
          </a:prstGeom>
        </p:spPr>
      </p:pic>
      <p:pic>
        <p:nvPicPr>
          <p:cNvPr id="19" name="Symbol zastępczy zawartości 4">
            <a:extLst>
              <a:ext uri="{FF2B5EF4-FFF2-40B4-BE49-F238E27FC236}">
                <a16:creationId xmlns:a16="http://schemas.microsoft.com/office/drawing/2014/main" xmlns="" id="{C3BD87A1-1EDF-413B-9511-BA8C82621D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6272" y="3671569"/>
            <a:ext cx="2016224" cy="1944216"/>
          </a:xfrm>
          <a:prstGeom prst="rect">
            <a:avLst/>
          </a:prstGeom>
        </p:spPr>
      </p:pic>
      <p:sp>
        <p:nvSpPr>
          <p:cNvPr id="21" name="Strzałka: w prawo 20">
            <a:extLst>
              <a:ext uri="{FF2B5EF4-FFF2-40B4-BE49-F238E27FC236}">
                <a16:creationId xmlns:a16="http://schemas.microsoft.com/office/drawing/2014/main" xmlns="" id="{B4AA765D-6019-495D-98C8-280BB21F8123}"/>
              </a:ext>
            </a:extLst>
          </p:cNvPr>
          <p:cNvSpPr/>
          <p:nvPr/>
        </p:nvSpPr>
        <p:spPr>
          <a:xfrm>
            <a:off x="162893" y="2069513"/>
            <a:ext cx="1368152" cy="453399"/>
          </a:xfrm>
          <a:prstGeom prst="rightArrow">
            <a:avLst>
              <a:gd name="adj1" fmla="val 50000"/>
              <a:gd name="adj2" fmla="val 4811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rgbClr val="002060"/>
                </a:solidFill>
                <a:latin typeface="Constantia" panose="02030602050306030303" pitchFamily="18" charset="0"/>
              </a:rPr>
              <a:t>ileostomia</a:t>
            </a:r>
          </a:p>
        </p:txBody>
      </p:sp>
      <p:sp>
        <p:nvSpPr>
          <p:cNvPr id="22" name="Strzałka: w prawo 21">
            <a:extLst>
              <a:ext uri="{FF2B5EF4-FFF2-40B4-BE49-F238E27FC236}">
                <a16:creationId xmlns:a16="http://schemas.microsoft.com/office/drawing/2014/main" xmlns="" id="{36104BC4-7C32-4704-86CD-854076AFAF81}"/>
              </a:ext>
            </a:extLst>
          </p:cNvPr>
          <p:cNvSpPr/>
          <p:nvPr/>
        </p:nvSpPr>
        <p:spPr>
          <a:xfrm>
            <a:off x="198119" y="4416978"/>
            <a:ext cx="1368152" cy="453399"/>
          </a:xfrm>
          <a:prstGeom prst="rightArrow">
            <a:avLst>
              <a:gd name="adj1" fmla="val 50000"/>
              <a:gd name="adj2" fmla="val 4811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err="1">
                <a:solidFill>
                  <a:srgbClr val="002060"/>
                </a:solidFill>
                <a:latin typeface="Constantia" panose="02030602050306030303" pitchFamily="18" charset="0"/>
              </a:rPr>
              <a:t>kolostomia</a:t>
            </a:r>
            <a:endParaRPr lang="pl-PL" sz="16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A1F56814-C9FE-4083-878E-DBA1B7CE85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951649"/>
            <a:ext cx="4104456" cy="3421567"/>
          </a:xfrm>
          <a:prstGeom prst="rect">
            <a:avLst/>
          </a:prstGeom>
          <a:ln>
            <a:noFill/>
          </a:ln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543D3170-EBC8-47DA-BF3B-74F5D2B78293}"/>
              </a:ext>
            </a:extLst>
          </p:cNvPr>
          <p:cNvSpPr/>
          <p:nvPr/>
        </p:nvSpPr>
        <p:spPr>
          <a:xfrm>
            <a:off x="4644008" y="5373216"/>
            <a:ext cx="4104456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2">
                    <a:lumMod val="75000"/>
                  </a:schemeClr>
                </a:solidFill>
              </a:rPr>
              <a:t>Pacjent z wyłonioną </a:t>
            </a:r>
            <a:r>
              <a:rPr lang="pl-PL" sz="1400" dirty="0" err="1">
                <a:solidFill>
                  <a:schemeClr val="tx2">
                    <a:lumMod val="75000"/>
                  </a:schemeClr>
                </a:solidFill>
              </a:rPr>
              <a:t>stomią</a:t>
            </a:r>
            <a:r>
              <a:rPr lang="pl-PL" sz="1400" dirty="0">
                <a:solidFill>
                  <a:schemeClr val="tx2">
                    <a:lumMod val="75000"/>
                  </a:schemeClr>
                </a:solidFill>
              </a:rPr>
              <a:t> potrzebuje wiele wsparcia  ze strony bliskich i profesjonalnej opieki medycznej, by proces adaptacji do nowych warunków życia był jak najkrótszy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47CAFABB-7CD0-4915-B257-8E8CA793A035}"/>
              </a:ext>
            </a:extLst>
          </p:cNvPr>
          <p:cNvSpPr/>
          <p:nvPr/>
        </p:nvSpPr>
        <p:spPr>
          <a:xfrm>
            <a:off x="4644008" y="1354042"/>
            <a:ext cx="4104456" cy="5976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2">
                    <a:lumMod val="75000"/>
                  </a:schemeClr>
                </a:solidFill>
              </a:rPr>
              <a:t>Przygotowanie pacjenta do samoopieki jest jedną z ważniejszych procedur postępowania pielęgniarskiego</a:t>
            </a:r>
          </a:p>
        </p:txBody>
      </p:sp>
    </p:spTree>
    <p:extLst>
      <p:ext uri="{BB962C8B-B14F-4D97-AF65-F5344CB8AC3E}">
        <p14:creationId xmlns:p14="http://schemas.microsoft.com/office/powerpoint/2010/main" xmlns="" val="3072892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zawartości 5">
            <a:extLst>
              <a:ext uri="{FF2B5EF4-FFF2-40B4-BE49-F238E27FC236}">
                <a16:creationId xmlns:a16="http://schemas.microsoft.com/office/drawing/2014/main" xmlns="" id="{AA33A530-EE4C-4EC3-AD34-39997C37B3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019" y="1844823"/>
            <a:ext cx="4234277" cy="750245"/>
          </a:xfrm>
          <a:prstGeom prst="rect">
            <a:avLst/>
          </a:prstGeom>
        </p:spPr>
      </p:pic>
      <p:sp>
        <p:nvSpPr>
          <p:cNvPr id="13" name="Symbol zastępczy zawartości 3">
            <a:extLst>
              <a:ext uri="{FF2B5EF4-FFF2-40B4-BE49-F238E27FC236}">
                <a16:creationId xmlns:a16="http://schemas.microsoft.com/office/drawing/2014/main" xmlns="" id="{1F9B9691-F15F-455F-8810-896C11B998DC}"/>
              </a:ext>
            </a:extLst>
          </p:cNvPr>
          <p:cNvSpPr txBox="1">
            <a:spLocks/>
          </p:cNvSpPr>
          <p:nvPr/>
        </p:nvSpPr>
        <p:spPr>
          <a:xfrm>
            <a:off x="5076056" y="1491011"/>
            <a:ext cx="3749925" cy="4823822"/>
          </a:xfrm>
          <a:prstGeom prst="rect">
            <a:avLst/>
          </a:prstGeom>
          <a:ln>
            <a:solidFill>
              <a:schemeClr val="bg1"/>
            </a:solidFill>
            <a:prstDash val="sysDot"/>
          </a:ln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pl-PL" sz="18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</a:rPr>
              <a:t>pielęgnacja skóry wokół </a:t>
            </a:r>
            <a:r>
              <a:rPr lang="pl-PL" sz="1600" dirty="0" err="1">
                <a:solidFill>
                  <a:srgbClr val="002060"/>
                </a:solidFill>
              </a:rPr>
              <a:t>stomii</a:t>
            </a:r>
            <a:r>
              <a:rPr lang="pl-PL" sz="1600" dirty="0">
                <a:solidFill>
                  <a:srgbClr val="002060"/>
                </a:solidFill>
              </a:rPr>
              <a:t> (woda ciepła, mydło </a:t>
            </a:r>
            <a:r>
              <a:rPr lang="pl-PL" sz="1600" dirty="0" err="1">
                <a:solidFill>
                  <a:srgbClr val="002060"/>
                </a:solidFill>
              </a:rPr>
              <a:t>Ph</a:t>
            </a:r>
            <a:r>
              <a:rPr lang="pl-PL" sz="1600" dirty="0">
                <a:solidFill>
                  <a:srgbClr val="002060"/>
                </a:solidFill>
              </a:rPr>
              <a:t> 5,5, delikatne osuszanie)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</a:rPr>
              <a:t>wyrównanie skóry wokół </a:t>
            </a:r>
            <a:r>
              <a:rPr lang="pl-PL" sz="1600" dirty="0" err="1">
                <a:solidFill>
                  <a:srgbClr val="002060"/>
                </a:solidFill>
              </a:rPr>
              <a:t>stomii</a:t>
            </a:r>
            <a:r>
              <a:rPr lang="pl-PL" sz="1600" dirty="0">
                <a:solidFill>
                  <a:srgbClr val="002060"/>
                </a:solidFill>
              </a:rPr>
              <a:t> (pasty uszczelniająco-gojące)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</a:rPr>
              <a:t>kąpiel ze </a:t>
            </a:r>
            <a:r>
              <a:rPr lang="pl-PL" sz="1600" dirty="0" err="1">
                <a:solidFill>
                  <a:srgbClr val="002060"/>
                </a:solidFill>
              </a:rPr>
              <a:t>stomią</a:t>
            </a:r>
            <a:r>
              <a:rPr lang="pl-PL" sz="1600" dirty="0">
                <a:solidFill>
                  <a:srgbClr val="002060"/>
                </a:solidFill>
              </a:rPr>
              <a:t> (zalecany prysznic)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</a:rPr>
              <a:t>obserwacja </a:t>
            </a:r>
            <a:r>
              <a:rPr lang="pl-PL" sz="1600" dirty="0" err="1">
                <a:solidFill>
                  <a:srgbClr val="002060"/>
                </a:solidFill>
              </a:rPr>
              <a:t>stomii</a:t>
            </a:r>
            <a:r>
              <a:rPr lang="pl-PL" sz="1600" dirty="0">
                <a:solidFill>
                  <a:srgbClr val="002060"/>
                </a:solidFill>
              </a:rPr>
              <a:t> w kierunku powikłań (np. wciągnięcie </a:t>
            </a:r>
            <a:r>
              <a:rPr lang="pl-PL" sz="1600" dirty="0" err="1">
                <a:solidFill>
                  <a:srgbClr val="002060"/>
                </a:solidFill>
              </a:rPr>
              <a:t>stomii</a:t>
            </a:r>
            <a:r>
              <a:rPr lang="pl-PL" sz="1600" dirty="0">
                <a:solidFill>
                  <a:srgbClr val="002060"/>
                </a:solidFill>
              </a:rPr>
              <a:t>, zwężenie, wypadanie, martwica </a:t>
            </a:r>
            <a:r>
              <a:rPr lang="pl-PL" sz="1600" dirty="0" err="1">
                <a:solidFill>
                  <a:srgbClr val="002060"/>
                </a:solidFill>
              </a:rPr>
              <a:t>stomii</a:t>
            </a:r>
            <a:r>
              <a:rPr lang="pl-PL" sz="1600" dirty="0">
                <a:solidFill>
                  <a:srgbClr val="002060"/>
                </a:solidFill>
              </a:rPr>
              <a:t>, zakażenie, powikłania dermatologiczne)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</a:rPr>
              <a:t>dobieranie płytki </a:t>
            </a:r>
            <a:r>
              <a:rPr lang="pl-PL" sz="1600" dirty="0" err="1">
                <a:solidFill>
                  <a:srgbClr val="002060"/>
                </a:solidFill>
              </a:rPr>
              <a:t>stomijnej</a:t>
            </a:r>
            <a:endParaRPr lang="pl-PL" sz="16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</a:rPr>
              <a:t>obserwacja treści wydzieliny ze </a:t>
            </a:r>
            <a:r>
              <a:rPr lang="pl-PL" sz="1600" dirty="0" err="1">
                <a:solidFill>
                  <a:srgbClr val="002060"/>
                </a:solidFill>
              </a:rPr>
              <a:t>stomii</a:t>
            </a:r>
            <a:endParaRPr lang="pl-PL" sz="16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2060"/>
                </a:solidFill>
              </a:rPr>
              <a:t>preparaty pielęgnacyjne: kremy ochronne, pianki, środki do usuwania przylepca, zmywacz do pielęgnacji skóry wokół </a:t>
            </a:r>
            <a:r>
              <a:rPr lang="pl-PL" sz="1600" dirty="0" err="1">
                <a:solidFill>
                  <a:srgbClr val="002060"/>
                </a:solidFill>
              </a:rPr>
              <a:t>stomii</a:t>
            </a:r>
            <a:r>
              <a:rPr lang="pl-PL" sz="1600" dirty="0">
                <a:solidFill>
                  <a:srgbClr val="002060"/>
                </a:solidFill>
              </a:rPr>
              <a:t>, puder </a:t>
            </a:r>
            <a:r>
              <a:rPr lang="pl-PL" sz="1600" dirty="0" err="1">
                <a:solidFill>
                  <a:srgbClr val="002060"/>
                </a:solidFill>
              </a:rPr>
              <a:t>stomijny</a:t>
            </a:r>
            <a:r>
              <a:rPr lang="pl-PL" sz="1600" dirty="0">
                <a:solidFill>
                  <a:srgbClr val="002060"/>
                </a:solidFill>
              </a:rPr>
              <a:t>, pasty uszczelniające, dezodoranty neutralizujące przykry zapach, brzuszny pas </a:t>
            </a:r>
            <a:r>
              <a:rPr lang="pl-PL" sz="1600" dirty="0" err="1">
                <a:solidFill>
                  <a:srgbClr val="002060"/>
                </a:solidFill>
              </a:rPr>
              <a:t>stomijny</a:t>
            </a:r>
            <a:endParaRPr lang="pl-PL" sz="1600" dirty="0">
              <a:solidFill>
                <a:srgbClr val="00206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pl-PL" sz="2000" dirty="0">
              <a:solidFill>
                <a:srgbClr val="002060"/>
              </a:solidFill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FEF82F83-9C30-4EF3-94A1-1B592C19E3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999" y="2948882"/>
            <a:ext cx="4802193" cy="3365950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xmlns="" id="{E7BD3420-C182-409D-BAC0-F8E2881B744E}"/>
              </a:ext>
            </a:extLst>
          </p:cNvPr>
          <p:cNvSpPr/>
          <p:nvPr/>
        </p:nvSpPr>
        <p:spPr>
          <a:xfrm>
            <a:off x="289956" y="6285946"/>
            <a:ext cx="1090464" cy="1358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/>
              <a:t>źródło: stomalife.pl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32C98A78-BCA7-4458-8A1F-7601C0833EA8}"/>
              </a:ext>
            </a:extLst>
          </p:cNvPr>
          <p:cNvSpPr/>
          <p:nvPr/>
        </p:nvSpPr>
        <p:spPr>
          <a:xfrm>
            <a:off x="3095836" y="1025679"/>
            <a:ext cx="2952328" cy="465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002060"/>
                </a:solidFill>
                <a:latin typeface="Constantia" panose="02030602050306030303" pitchFamily="18" charset="0"/>
              </a:rPr>
              <a:t>Pielęgnacja </a:t>
            </a:r>
            <a:r>
              <a:rPr lang="pl-PL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stomii</a:t>
            </a:r>
            <a:endParaRPr lang="pl-PL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14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91588FF-7695-4D9B-9D7F-505E0E0505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29071"/>
            <a:ext cx="9144000" cy="5568281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220ACEB2-CCFD-406E-84B1-8E343FBE0EEA}"/>
              </a:ext>
            </a:extLst>
          </p:cNvPr>
          <p:cNvSpPr/>
          <p:nvPr/>
        </p:nvSpPr>
        <p:spPr>
          <a:xfrm>
            <a:off x="3095836" y="980728"/>
            <a:ext cx="2952328" cy="465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002060"/>
                </a:solidFill>
                <a:latin typeface="Constantia" panose="02030602050306030303" pitchFamily="18" charset="0"/>
              </a:rPr>
              <a:t>Irygacja </a:t>
            </a:r>
            <a:r>
              <a:rPr lang="pl-PL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stomii</a:t>
            </a:r>
            <a:endParaRPr lang="pl-PL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xmlns="" id="{51950BDD-C5BA-4B27-BBF2-5442FA2BC788}"/>
              </a:ext>
            </a:extLst>
          </p:cNvPr>
          <p:cNvSpPr txBox="1">
            <a:spLocks/>
          </p:cNvSpPr>
          <p:nvPr/>
        </p:nvSpPr>
        <p:spPr>
          <a:xfrm>
            <a:off x="179512" y="1700808"/>
            <a:ext cx="7128792" cy="2592288"/>
          </a:xfrm>
          <a:prstGeom prst="rect">
            <a:avLst/>
          </a:prstGeom>
          <a:ln>
            <a:noFill/>
            <a:prstDash val="sysDot"/>
          </a:ln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900" b="1" dirty="0">
                <a:solidFill>
                  <a:srgbClr val="002060"/>
                </a:solidFill>
              </a:rPr>
              <a:t>Regularnie wykonywana pomaga wytworzyć zastępczy odruch defekacji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002060"/>
                </a:solidFill>
              </a:rPr>
              <a:t>po przeszkoleniu przez pielęgniarkę </a:t>
            </a:r>
            <a:r>
              <a:rPr lang="pl-PL" sz="1800" dirty="0" err="1">
                <a:solidFill>
                  <a:srgbClr val="002060"/>
                </a:solidFill>
              </a:rPr>
              <a:t>stomijną</a:t>
            </a:r>
            <a:endParaRPr lang="pl-PL" sz="18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002060"/>
                </a:solidFill>
              </a:rPr>
              <a:t>tylko u pacjentów z </a:t>
            </a:r>
            <a:r>
              <a:rPr lang="pl-PL" sz="1800" dirty="0" err="1">
                <a:solidFill>
                  <a:srgbClr val="002060"/>
                </a:solidFill>
              </a:rPr>
              <a:t>kolostomią</a:t>
            </a:r>
            <a:endParaRPr lang="pl-PL" sz="18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002060"/>
                </a:solidFill>
              </a:rPr>
              <a:t>stała pora wykonywania, temp. wody ok. 37°C, czas wlewu ok. 5-10 minut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002060"/>
                </a:solidFill>
              </a:rPr>
              <a:t>zbiornik irygacyjny- na wysokości ramion pacjenta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002060"/>
                </a:solidFill>
              </a:rPr>
              <a:t>częstotliwość zabiegu - raz dziennie lub raz na 2 dni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002060"/>
                </a:solidFill>
              </a:rPr>
              <a:t>przed zabiegiem – masaż brzucha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18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sz="18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sz="24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349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xmlns="" id="{6EE0FA5D-D616-4C79-8C37-69C491436927}"/>
              </a:ext>
            </a:extLst>
          </p:cNvPr>
          <p:cNvSpPr txBox="1">
            <a:spLocks/>
          </p:cNvSpPr>
          <p:nvPr/>
        </p:nvSpPr>
        <p:spPr>
          <a:xfrm>
            <a:off x="126568" y="2950325"/>
            <a:ext cx="3869368" cy="2278875"/>
          </a:xfrm>
          <a:prstGeom prst="rect">
            <a:avLst/>
          </a:prstGeom>
          <a:ln>
            <a:solidFill>
              <a:schemeClr val="bg1"/>
            </a:solidFill>
            <a:prstDash val="sysDot"/>
          </a:ln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pl-PL" sz="1800" dirty="0">
              <a:solidFill>
                <a:srgbClr val="002060"/>
              </a:solidFill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002060"/>
                </a:solidFill>
              </a:rPr>
              <a:t>zasady zaopatrzenia w sprzęt </a:t>
            </a:r>
            <a:r>
              <a:rPr lang="pl-PL" sz="1800" dirty="0" err="1">
                <a:solidFill>
                  <a:srgbClr val="002060"/>
                </a:solidFill>
              </a:rPr>
              <a:t>stomijny</a:t>
            </a:r>
            <a:r>
              <a:rPr lang="pl-PL" sz="1800" dirty="0">
                <a:solidFill>
                  <a:srgbClr val="002060"/>
                </a:solidFill>
              </a:rPr>
              <a:t> obowiązują od stycznia 2020r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002060"/>
                </a:solidFill>
              </a:rPr>
              <a:t>sprzęt </a:t>
            </a:r>
            <a:r>
              <a:rPr lang="pl-PL" sz="1800" dirty="0" err="1">
                <a:solidFill>
                  <a:srgbClr val="002060"/>
                </a:solidFill>
              </a:rPr>
              <a:t>stomijny</a:t>
            </a:r>
            <a:r>
              <a:rPr lang="pl-PL" sz="1800" dirty="0">
                <a:solidFill>
                  <a:srgbClr val="002060"/>
                </a:solidFill>
              </a:rPr>
              <a:t> jest refundowany w 100% w ramach określonych przez Ministerstwo Zdrowia miesięcznych limitów kwotowych</a:t>
            </a:r>
          </a:p>
        </p:txBody>
      </p:sp>
      <p:pic>
        <p:nvPicPr>
          <p:cNvPr id="3" name="Symbol zastępczy zawartości 5">
            <a:extLst>
              <a:ext uri="{FF2B5EF4-FFF2-40B4-BE49-F238E27FC236}">
                <a16:creationId xmlns:a16="http://schemas.microsoft.com/office/drawing/2014/main" xmlns="" id="{0A2998C6-EFF5-4A55-B8CB-E90A62B91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4816" y="2361571"/>
            <a:ext cx="4038600" cy="2566906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68994775-4292-4135-9388-40FDD16A9BD9}"/>
              </a:ext>
            </a:extLst>
          </p:cNvPr>
          <p:cNvSpPr/>
          <p:nvPr/>
        </p:nvSpPr>
        <p:spPr>
          <a:xfrm>
            <a:off x="3095836" y="1023904"/>
            <a:ext cx="2952328" cy="465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002060"/>
                </a:solidFill>
                <a:latin typeface="Constantia" panose="02030602050306030303" pitchFamily="18" charset="0"/>
              </a:rPr>
              <a:t>Sprzęt </a:t>
            </a:r>
            <a:r>
              <a:rPr lang="pl-PL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stomijny</a:t>
            </a:r>
            <a:endParaRPr lang="pl-PL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B68CD2A-0987-49CE-BA1A-8C6F42A438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132856"/>
            <a:ext cx="2664296" cy="10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3837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A8F19BAC-C343-4224-89C2-71BBB14A1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3" y="2197136"/>
            <a:ext cx="3106687" cy="280831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8C572D3E-A016-404B-83E6-80E13C99C5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980728"/>
            <a:ext cx="8928992" cy="5472608"/>
          </a:xfrm>
          <a:prstGeom prst="rect">
            <a:avLst/>
          </a:prstGeom>
        </p:spPr>
      </p:pic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xmlns="" id="{B42D15DA-2135-415F-B5E8-F4188EDF5ABF}"/>
              </a:ext>
            </a:extLst>
          </p:cNvPr>
          <p:cNvSpPr txBox="1">
            <a:spLocks/>
          </p:cNvSpPr>
          <p:nvPr/>
        </p:nvSpPr>
        <p:spPr>
          <a:xfrm>
            <a:off x="323528" y="2197136"/>
            <a:ext cx="4906886" cy="3320096"/>
          </a:xfrm>
          <a:prstGeom prst="rect">
            <a:avLst/>
          </a:prstGeom>
          <a:ln>
            <a:solidFill>
              <a:srgbClr val="002060"/>
            </a:solidFill>
            <a:prstDash val="sysDot"/>
          </a:ln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200" b="1" dirty="0"/>
              <a:t>              </a:t>
            </a:r>
            <a:r>
              <a:rPr lang="pl-PL" sz="2200" b="1" dirty="0">
                <a:solidFill>
                  <a:srgbClr val="002060"/>
                </a:solidFill>
              </a:rPr>
              <a:t>System jednoczęściowy</a:t>
            </a:r>
          </a:p>
          <a:p>
            <a:pPr marL="0" indent="0" algn="ctr">
              <a:buFont typeface="Arial" pitchFamily="34" charset="0"/>
              <a:buNone/>
            </a:pPr>
            <a:r>
              <a:rPr lang="pl-PL" sz="2000" b="1" i="1" dirty="0">
                <a:solidFill>
                  <a:srgbClr val="002060"/>
                </a:solidFill>
              </a:rPr>
              <a:t>Stosowany najczęściej u osób ze </a:t>
            </a:r>
            <a:r>
              <a:rPr lang="pl-PL" sz="2000" b="1" i="1" dirty="0" err="1">
                <a:solidFill>
                  <a:srgbClr val="002060"/>
                </a:solidFill>
              </a:rPr>
              <a:t>stomią</a:t>
            </a:r>
            <a:r>
              <a:rPr lang="pl-PL" sz="2000" b="1" i="1" dirty="0">
                <a:solidFill>
                  <a:srgbClr val="002060"/>
                </a:solidFill>
              </a:rPr>
              <a:t> niepowikłaną</a:t>
            </a:r>
          </a:p>
          <a:p>
            <a:pPr marL="0" indent="0">
              <a:buFont typeface="Arial" pitchFamily="34" charset="0"/>
              <a:buNone/>
            </a:pPr>
            <a:endParaRPr lang="pl-PL" sz="18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1700" b="1" dirty="0">
                <a:solidFill>
                  <a:srgbClr val="002060"/>
                </a:solidFill>
              </a:rPr>
              <a:t>worek i płytka </a:t>
            </a:r>
            <a:r>
              <a:rPr lang="pl-PL" sz="1700" b="1" dirty="0" err="1">
                <a:solidFill>
                  <a:srgbClr val="002060"/>
                </a:solidFill>
              </a:rPr>
              <a:t>stomijna</a:t>
            </a:r>
            <a:r>
              <a:rPr lang="pl-PL" sz="1700" b="1" dirty="0">
                <a:solidFill>
                  <a:srgbClr val="002060"/>
                </a:solidFill>
              </a:rPr>
              <a:t> stanowią jedną całość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700" b="1" dirty="0">
                <a:solidFill>
                  <a:srgbClr val="002060"/>
                </a:solidFill>
              </a:rPr>
              <a:t>ich konstrukcja zapewnia dyskrecję, prostotę i elastyczność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700" b="1" dirty="0">
                <a:solidFill>
                  <a:srgbClr val="002060"/>
                </a:solidFill>
              </a:rPr>
              <a:t>worki w systemie jednoczęściowym dostępne są z przylepcami do docinania i wcześniej dociętymi otworami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700" b="1" dirty="0">
                <a:solidFill>
                  <a:srgbClr val="002060"/>
                </a:solidFill>
              </a:rPr>
              <a:t>w ofercie: worki otwarte (</a:t>
            </a:r>
            <a:r>
              <a:rPr lang="pl-PL" sz="1700" b="1" dirty="0" err="1">
                <a:solidFill>
                  <a:srgbClr val="002060"/>
                </a:solidFill>
              </a:rPr>
              <a:t>ileostomijne</a:t>
            </a:r>
            <a:r>
              <a:rPr lang="pl-PL" sz="1700" b="1" dirty="0">
                <a:solidFill>
                  <a:srgbClr val="002060"/>
                </a:solidFill>
              </a:rPr>
              <a:t>) oraz worki zamknięte (</a:t>
            </a:r>
            <a:r>
              <a:rPr lang="pl-PL" sz="1700" b="1" dirty="0" err="1">
                <a:solidFill>
                  <a:srgbClr val="002060"/>
                </a:solidFill>
              </a:rPr>
              <a:t>kolostomijne</a:t>
            </a:r>
            <a:r>
              <a:rPr lang="pl-PL" sz="1700" b="1" dirty="0">
                <a:solidFill>
                  <a:srgbClr val="00206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1200" b="1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F2FFB4DF-E78C-4DCF-8261-0CD697C67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2197136"/>
            <a:ext cx="3240360" cy="332009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FF4E8AAC-742E-4765-B3D6-B0CFA246D230}"/>
              </a:ext>
            </a:extLst>
          </p:cNvPr>
          <p:cNvSpPr/>
          <p:nvPr/>
        </p:nvSpPr>
        <p:spPr>
          <a:xfrm>
            <a:off x="3095836" y="980728"/>
            <a:ext cx="2952328" cy="465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002060"/>
                </a:solidFill>
                <a:latin typeface="Constantia" panose="02030602050306030303" pitchFamily="18" charset="0"/>
              </a:rPr>
              <a:t>Sprzęt </a:t>
            </a:r>
            <a:r>
              <a:rPr lang="pl-PL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stomijny</a:t>
            </a:r>
            <a:endParaRPr lang="pl-PL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745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C9F607E3-354B-4AB8-89D8-25D33469D3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472608"/>
          </a:xfrm>
          <a:prstGeom prst="rect">
            <a:avLst/>
          </a:prstGeom>
        </p:spPr>
      </p:pic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xmlns="" id="{8A6E7CCE-6B84-47B9-92CA-3B939F21451E}"/>
              </a:ext>
            </a:extLst>
          </p:cNvPr>
          <p:cNvSpPr txBox="1">
            <a:spLocks/>
          </p:cNvSpPr>
          <p:nvPr/>
        </p:nvSpPr>
        <p:spPr>
          <a:xfrm>
            <a:off x="323527" y="2080209"/>
            <a:ext cx="4608513" cy="4071173"/>
          </a:xfrm>
          <a:prstGeom prst="rect">
            <a:avLst/>
          </a:prstGeom>
          <a:ln>
            <a:solidFill>
              <a:srgbClr val="002060"/>
            </a:solidFill>
            <a:prstDash val="sysDot"/>
          </a:ln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1900" b="1" dirty="0"/>
              <a:t>                 </a:t>
            </a:r>
          </a:p>
          <a:p>
            <a:pPr marL="0" indent="0">
              <a:buFont typeface="Arial" pitchFamily="34" charset="0"/>
              <a:buNone/>
            </a:pPr>
            <a:r>
              <a:rPr lang="pl-PL" sz="7600" b="1" dirty="0">
                <a:solidFill>
                  <a:srgbClr val="002060"/>
                </a:solidFill>
              </a:rPr>
              <a:t>         Tradycyjny sprzęt dwuczęściowy</a:t>
            </a:r>
          </a:p>
          <a:p>
            <a:pPr marL="0" indent="0" algn="ctr">
              <a:buNone/>
            </a:pPr>
            <a:r>
              <a:rPr lang="pl-PL" sz="7600" b="1" i="1" dirty="0">
                <a:solidFill>
                  <a:srgbClr val="002060"/>
                </a:solidFill>
              </a:rPr>
              <a:t>Stosowany najczęściej u osób z tzw. trudną </a:t>
            </a:r>
            <a:r>
              <a:rPr lang="pl-PL" sz="7600" b="1" i="1" dirty="0" err="1">
                <a:solidFill>
                  <a:srgbClr val="002060"/>
                </a:solidFill>
              </a:rPr>
              <a:t>stomią</a:t>
            </a:r>
            <a:r>
              <a:rPr lang="pl-PL" sz="7600" b="1" i="1" dirty="0">
                <a:solidFill>
                  <a:srgbClr val="002060"/>
                </a:solidFill>
              </a:rPr>
              <a:t> (w fałdach brzusznych, zapadniętych)</a:t>
            </a:r>
          </a:p>
          <a:p>
            <a:pPr marL="0" indent="0">
              <a:buFont typeface="Arial" pitchFamily="34" charset="0"/>
              <a:buNone/>
            </a:pPr>
            <a:endParaRPr lang="pl-PL" sz="3300" b="1" dirty="0">
              <a:solidFill>
                <a:srgbClr val="00206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pl-PL" sz="1900" b="1" dirty="0">
              <a:solidFill>
                <a:srgbClr val="00206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pl-PL" sz="1900" b="1" dirty="0">
                <a:solidFill>
                  <a:srgbClr val="002060"/>
                </a:solidFill>
              </a:rPr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6400" b="1" dirty="0">
                <a:solidFill>
                  <a:srgbClr val="002060"/>
                </a:solidFill>
              </a:rPr>
              <a:t>worek i płytka stanowią dwie oddzielne części, co pozwala na zmianę worka bez odklejania płytki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6400" b="1" dirty="0">
                <a:solidFill>
                  <a:srgbClr val="002060"/>
                </a:solidFill>
              </a:rPr>
              <a:t>worek i płytka są połączone ze sobą za pomocą plastikowego pierścienia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6400" b="1" dirty="0">
                <a:solidFill>
                  <a:srgbClr val="002060"/>
                </a:solidFill>
              </a:rPr>
              <a:t>pierścień zatrzaskowy zapewnia bezpieczne zapięcie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6400" b="1" dirty="0">
                <a:solidFill>
                  <a:srgbClr val="002060"/>
                </a:solidFill>
              </a:rPr>
              <a:t>przyklejona płytka może pozostać na skórze przez kilka dni (2-4 dni), a jedynie worki są wymienne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6400" b="1" dirty="0">
                <a:solidFill>
                  <a:srgbClr val="002060"/>
                </a:solidFill>
              </a:rPr>
              <a:t>w ofercie: płytki z miodem </a:t>
            </a:r>
            <a:r>
              <a:rPr lang="pl-PL" sz="6400" b="1" dirty="0" err="1">
                <a:solidFill>
                  <a:srgbClr val="002060"/>
                </a:solidFill>
              </a:rPr>
              <a:t>Manuka</a:t>
            </a:r>
            <a:r>
              <a:rPr lang="pl-PL" sz="6400" b="1" dirty="0">
                <a:solidFill>
                  <a:srgbClr val="002060"/>
                </a:solidFill>
              </a:rPr>
              <a:t>, wykazujące działanie przeciwbakteryjne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5500" b="1" dirty="0">
              <a:solidFill>
                <a:srgbClr val="00206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pl-PL" sz="5500" dirty="0">
                <a:solidFill>
                  <a:srgbClr val="002060"/>
                </a:solidFill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1200" b="1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B464736C-21BF-46E8-A4E7-AF1763769A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5567" y="2080209"/>
            <a:ext cx="3557492" cy="314899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417367DA-FD68-451B-A15E-018D542BEAEC}"/>
              </a:ext>
            </a:extLst>
          </p:cNvPr>
          <p:cNvSpPr/>
          <p:nvPr/>
        </p:nvSpPr>
        <p:spPr>
          <a:xfrm>
            <a:off x="3095836" y="980728"/>
            <a:ext cx="2952328" cy="465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002060"/>
                </a:solidFill>
                <a:latin typeface="Constantia" panose="02030602050306030303" pitchFamily="18" charset="0"/>
              </a:rPr>
              <a:t>Sprzęt </a:t>
            </a:r>
            <a:r>
              <a:rPr lang="pl-PL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stomijny</a:t>
            </a:r>
            <a:endParaRPr lang="pl-PL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61B98A0E-80FC-4CE9-A07C-38891DBDDA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55824" t="61666" r="27131" b="14091"/>
          <a:stretch/>
        </p:blipFill>
        <p:spPr>
          <a:xfrm>
            <a:off x="107504" y="1177390"/>
            <a:ext cx="1763668" cy="90282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144404F5-6485-49DE-97D4-D91F88D3B5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5350418"/>
            <a:ext cx="1039974" cy="81145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91232839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839</Words>
  <Application>Microsoft Office PowerPoint</Application>
  <PresentationFormat>Pokaz na ekranie (4:3)</PresentationFormat>
  <Paragraphs>145</Paragraphs>
  <Slides>17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Piśmiennictwo</vt:lpstr>
    </vt:vector>
  </TitlesOfParts>
  <Company>WSEI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konferencji data konferencji Może informacja skąd jest finansowana – małą czcionką</dc:title>
  <dc:creator>Pracownik</dc:creator>
  <cp:lastModifiedBy>Asus_Komputer</cp:lastModifiedBy>
  <cp:revision>384</cp:revision>
  <dcterms:created xsi:type="dcterms:W3CDTF">2020-11-03T09:14:43Z</dcterms:created>
  <dcterms:modified xsi:type="dcterms:W3CDTF">2021-06-16T16:10:27Z</dcterms:modified>
</cp:coreProperties>
</file>