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kcja domyślna" id="{D79A4C42-7511-4346-BCCA-659B2FF3D937}">
          <p14:sldIdLst>
            <p14:sldId id="256"/>
            <p14:sldId id="258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27" autoAdjust="0"/>
  </p:normalViewPr>
  <p:slideViewPr>
    <p:cSldViewPr>
      <p:cViewPr>
        <p:scale>
          <a:sx n="75" d="100"/>
          <a:sy n="75" d="100"/>
        </p:scale>
        <p:origin x="-1666" y="-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7B0F-D197-4E4D-84E8-769F726FAB80}" type="datetimeFigureOut">
              <a:rPr lang="pl-PL" smtClean="0"/>
              <a:pPr/>
              <a:t>2021-06-09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7B0F-D197-4E4D-84E8-769F726FAB80}" type="datetimeFigureOut">
              <a:rPr lang="pl-PL" smtClean="0"/>
              <a:pPr/>
              <a:t>2021-06-09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192D0-25F9-4B60-A6BA-998812F7655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/>
          <p:cNvSpPr txBox="1">
            <a:spLocks/>
          </p:cNvSpPr>
          <p:nvPr/>
        </p:nvSpPr>
        <p:spPr>
          <a:xfrm>
            <a:off x="467544" y="4581128"/>
            <a:ext cx="8424936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Charakterystyka późnej dorosłości – problemy seniorów w dobie pandemii.  </a:t>
            </a:r>
          </a:p>
        </p:txBody>
      </p:sp>
      <p:sp>
        <p:nvSpPr>
          <p:cNvPr id="7" name="Tytuł 3"/>
          <p:cNvSpPr txBox="1">
            <a:spLocks/>
          </p:cNvSpPr>
          <p:nvPr/>
        </p:nvSpPr>
        <p:spPr>
          <a:xfrm>
            <a:off x="2843808" y="5675238"/>
            <a:ext cx="3456384" cy="7060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latin typeface="+mj-lt"/>
                <a:ea typeface="+mj-ea"/>
                <a:cs typeface="+mj-cs"/>
              </a:rPr>
              <a:t>Weronika Wagner</a:t>
            </a: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ytuł 1">
            <a:extLst>
              <a:ext uri="{FF2B5EF4-FFF2-40B4-BE49-F238E27FC236}">
                <a16:creationId xmlns:a16="http://schemas.microsoft.com/office/drawing/2014/main" xmlns="" id="{42A64E42-28F5-48D1-B0A8-0B476B655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440723"/>
            <a:ext cx="8229600" cy="385105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 PANEDEMIA OZNACZA WYKLUCZENIE ZE SPOŁECZEŃSTWA?</a:t>
            </a:r>
            <a:r>
              <a:rPr lang="en-US" sz="2800" dirty="0">
                <a:solidFill>
                  <a:srgbClr val="1A1B18"/>
                </a:solidFill>
                <a:latin typeface="Cormorant Garamond Bold Bold"/>
              </a:rPr>
              <a:t/>
            </a:r>
            <a:br>
              <a:rPr lang="en-US" sz="2800" dirty="0">
                <a:solidFill>
                  <a:srgbClr val="1A1B18"/>
                </a:solidFill>
                <a:latin typeface="Cormorant Garamond Bold Bold"/>
              </a:rPr>
            </a:br>
            <a:endParaRPr lang="pl-PL" sz="2800" dirty="0"/>
          </a:p>
        </p:txBody>
      </p:sp>
      <p:sp>
        <p:nvSpPr>
          <p:cNvPr id="34" name="Symbol zastępczy zawartości 2">
            <a:extLst>
              <a:ext uri="{FF2B5EF4-FFF2-40B4-BE49-F238E27FC236}">
                <a16:creationId xmlns:a16="http://schemas.microsoft.com/office/drawing/2014/main" xmlns="" id="{32D6E7FB-5F59-4A4A-9175-3810B11842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904636"/>
            <a:ext cx="4038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Aktualnie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istnieje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udogodnień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które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umożliwiają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seniorom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spełnienie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swoich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podstawowych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zachowaniem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szczególnej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ostrożności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8">
            <a:extLst>
              <a:ext uri="{FF2B5EF4-FFF2-40B4-BE49-F238E27FC236}">
                <a16:creationId xmlns:a16="http://schemas.microsoft.com/office/drawing/2014/main" xmlns="" id="{F3E83BEB-A5EA-4FD7-A2BA-48C1FD96337D}"/>
              </a:ext>
            </a:extLst>
          </p:cNvPr>
          <p:cNvGrpSpPr/>
          <p:nvPr/>
        </p:nvGrpSpPr>
        <p:grpSpPr>
          <a:xfrm>
            <a:off x="5170560" y="1576781"/>
            <a:ext cx="3571328" cy="1527393"/>
            <a:chOff x="0" y="-85725"/>
            <a:chExt cx="6495691" cy="2036524"/>
          </a:xfrm>
        </p:grpSpPr>
        <p:sp>
          <p:nvSpPr>
            <p:cNvPr id="36" name="TextBox 9">
              <a:extLst>
                <a:ext uri="{FF2B5EF4-FFF2-40B4-BE49-F238E27FC236}">
                  <a16:creationId xmlns:a16="http://schemas.microsoft.com/office/drawing/2014/main" xmlns="" id="{87430580-5AAB-4C0E-A7C5-2C9E4AAEBA24}"/>
                </a:ext>
              </a:extLst>
            </p:cNvPr>
            <p:cNvSpPr txBox="1"/>
            <p:nvPr/>
          </p:nvSpPr>
          <p:spPr>
            <a:xfrm>
              <a:off x="0" y="-85725"/>
              <a:ext cx="6495691" cy="503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285750" indent="-285750">
                <a:lnSpc>
                  <a:spcPts val="3250"/>
                </a:lnSpc>
                <a:buFont typeface="Wingdings" panose="05000000000000000000" pitchFamily="2" charset="2"/>
                <a:buChar char="ü"/>
              </a:pPr>
              <a:r>
                <a:rPr lang="en-US" b="1" spc="-37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KONTAKT ONLINE</a:t>
              </a:r>
            </a:p>
          </p:txBody>
        </p:sp>
        <p:sp>
          <p:nvSpPr>
            <p:cNvPr id="37" name="TextBox 10">
              <a:extLst>
                <a:ext uri="{FF2B5EF4-FFF2-40B4-BE49-F238E27FC236}">
                  <a16:creationId xmlns:a16="http://schemas.microsoft.com/office/drawing/2014/main" xmlns="" id="{7A1EEE4B-4547-4103-8993-57875F488D4D}"/>
                </a:ext>
              </a:extLst>
            </p:cNvPr>
            <p:cNvSpPr txBox="1"/>
            <p:nvPr/>
          </p:nvSpPr>
          <p:spPr>
            <a:xfrm>
              <a:off x="0" y="709690"/>
              <a:ext cx="6495691" cy="12411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Aplikacje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komunikatory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interntowe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wideo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chaty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oraz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różnego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rodzaju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konferencje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internetowe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pozwalają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seniorom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czynny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udział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społeczny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bez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narażania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zdrowia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oraz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kontakt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z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innymi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38" name="Group 2">
            <a:extLst>
              <a:ext uri="{FF2B5EF4-FFF2-40B4-BE49-F238E27FC236}">
                <a16:creationId xmlns:a16="http://schemas.microsoft.com/office/drawing/2014/main" xmlns="" id="{310823D2-B2A0-4464-8799-5CDE1ACE4FD3}"/>
              </a:ext>
            </a:extLst>
          </p:cNvPr>
          <p:cNvGrpSpPr/>
          <p:nvPr/>
        </p:nvGrpSpPr>
        <p:grpSpPr>
          <a:xfrm>
            <a:off x="5192140" y="3563913"/>
            <a:ext cx="3295280" cy="1632101"/>
            <a:chOff x="0" y="-85725"/>
            <a:chExt cx="6495691" cy="2176135"/>
          </a:xfrm>
        </p:grpSpPr>
        <p:sp>
          <p:nvSpPr>
            <p:cNvPr id="39" name="TextBox 3">
              <a:extLst>
                <a:ext uri="{FF2B5EF4-FFF2-40B4-BE49-F238E27FC236}">
                  <a16:creationId xmlns:a16="http://schemas.microsoft.com/office/drawing/2014/main" xmlns="" id="{40E710A5-7C5C-4600-83C1-98FC0408C954}"/>
                </a:ext>
              </a:extLst>
            </p:cNvPr>
            <p:cNvSpPr txBox="1"/>
            <p:nvPr/>
          </p:nvSpPr>
          <p:spPr>
            <a:xfrm>
              <a:off x="0" y="-85725"/>
              <a:ext cx="6495691" cy="503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250"/>
                </a:lnSpc>
                <a:buFont typeface="Wingdings" panose="05000000000000000000" pitchFamily="2" charset="2"/>
                <a:buChar char="ü"/>
              </a:pPr>
              <a:r>
                <a:rPr lang="en-US" sz="2000" b="1" spc="-37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WOLONTARIAT</a:t>
              </a:r>
            </a:p>
          </p:txBody>
        </p:sp>
        <p:sp>
          <p:nvSpPr>
            <p:cNvPr id="40" name="TextBox 4">
              <a:extLst>
                <a:ext uri="{FF2B5EF4-FFF2-40B4-BE49-F238E27FC236}">
                  <a16:creationId xmlns:a16="http://schemas.microsoft.com/office/drawing/2014/main" xmlns="" id="{78CDCCC0-F4D7-400B-9DC2-D44124420EC0}"/>
                </a:ext>
              </a:extLst>
            </p:cNvPr>
            <p:cNvSpPr txBox="1"/>
            <p:nvPr/>
          </p:nvSpPr>
          <p:spPr>
            <a:xfrm>
              <a:off x="0" y="709690"/>
              <a:ext cx="6495691" cy="1380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800"/>
                </a:lnSpc>
              </a:pP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Funkcjonujące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terenie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całej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polski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wolontariaty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oferują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swoją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pomoc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zrobieniu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zakupów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kupnie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niezbędnych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leków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czy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nawet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wyprowadzenie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pupila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spacer.</a:t>
              </a:r>
            </a:p>
          </p:txBody>
        </p:sp>
      </p:grpSp>
      <p:grpSp>
        <p:nvGrpSpPr>
          <p:cNvPr id="41" name="Group 5">
            <a:extLst>
              <a:ext uri="{FF2B5EF4-FFF2-40B4-BE49-F238E27FC236}">
                <a16:creationId xmlns:a16="http://schemas.microsoft.com/office/drawing/2014/main" xmlns="" id="{9FC243D7-9BE9-4F80-B7D8-33CDBB840562}"/>
              </a:ext>
            </a:extLst>
          </p:cNvPr>
          <p:cNvGrpSpPr/>
          <p:nvPr/>
        </p:nvGrpSpPr>
        <p:grpSpPr>
          <a:xfrm>
            <a:off x="250652" y="3563913"/>
            <a:ext cx="4291788" cy="2504033"/>
            <a:chOff x="0" y="-85725"/>
            <a:chExt cx="6495691" cy="3338711"/>
          </a:xfrm>
        </p:grpSpPr>
        <p:sp>
          <p:nvSpPr>
            <p:cNvPr id="42" name="TextBox 6">
              <a:extLst>
                <a:ext uri="{FF2B5EF4-FFF2-40B4-BE49-F238E27FC236}">
                  <a16:creationId xmlns:a16="http://schemas.microsoft.com/office/drawing/2014/main" xmlns="" id="{119C2783-6465-4031-839A-5A7CB272B560}"/>
                </a:ext>
              </a:extLst>
            </p:cNvPr>
            <p:cNvSpPr txBox="1"/>
            <p:nvPr/>
          </p:nvSpPr>
          <p:spPr>
            <a:xfrm>
              <a:off x="0" y="-85725"/>
              <a:ext cx="6495691" cy="5134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250"/>
                </a:lnSpc>
                <a:buFont typeface="Wingdings" panose="05000000000000000000" pitchFamily="2" charset="2"/>
                <a:buChar char="ü"/>
              </a:pPr>
              <a:r>
                <a:rPr lang="en-US" sz="2000" b="1" spc="-37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INFOLINIA WSPARCIA SENIORA</a:t>
              </a:r>
            </a:p>
          </p:txBody>
        </p:sp>
        <p:sp>
          <p:nvSpPr>
            <p:cNvPr id="43" name="TextBox 7">
              <a:extLst>
                <a:ext uri="{FF2B5EF4-FFF2-40B4-BE49-F238E27FC236}">
                  <a16:creationId xmlns:a16="http://schemas.microsoft.com/office/drawing/2014/main" xmlns="" id="{FE7EDF83-B80C-40E5-9E0D-A2C614766D2A}"/>
                </a:ext>
              </a:extLst>
            </p:cNvPr>
            <p:cNvSpPr txBox="1"/>
            <p:nvPr/>
          </p:nvSpPr>
          <p:spPr>
            <a:xfrm>
              <a:off x="0" y="719215"/>
              <a:ext cx="6495691" cy="25337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Infolinia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Solidarnościowy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Korpus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Wsparcia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Seniorów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funkcjonuja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niemal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od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samego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początku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pandemii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To tam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seniorzy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mogą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zwrócić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się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pomoc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by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otrzymać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asystenta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lub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wolontariusza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który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spełni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podstawowe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wymagania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seniora</a:t>
              </a:r>
              <a:r>
                <a:rPr lang="en-US" sz="14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algn="just">
                <a:lnSpc>
                  <a:spcPct val="150000"/>
                </a:lnSpc>
              </a:pPr>
              <a:endPara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39264149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">
            <a:extLst>
              <a:ext uri="{FF2B5EF4-FFF2-40B4-BE49-F238E27FC236}">
                <a16:creationId xmlns:a16="http://schemas.microsoft.com/office/drawing/2014/main" xmlns="" id="{94208434-6390-4DD7-A4D6-96D2193A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2917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DLACZEGO TAK WAŻNY JEST CZYNNY UDZIAŁ SENIORA W ŻYCIU SPOŁECZNYM?</a:t>
            </a:r>
            <a:br>
              <a:rPr lang="en-US" sz="20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5">
            <a:extLst>
              <a:ext uri="{FF2B5EF4-FFF2-40B4-BE49-F238E27FC236}">
                <a16:creationId xmlns:a16="http://schemas.microsoft.com/office/drawing/2014/main" xmlns="" id="{105DEF64-43C6-457D-9A88-9A8ABB85F9CD}"/>
              </a:ext>
            </a:extLst>
          </p:cNvPr>
          <p:cNvGrpSpPr/>
          <p:nvPr/>
        </p:nvGrpSpPr>
        <p:grpSpPr>
          <a:xfrm>
            <a:off x="467544" y="2438746"/>
            <a:ext cx="3298954" cy="2978223"/>
            <a:chOff x="0" y="-95251"/>
            <a:chExt cx="4398605" cy="3848861"/>
          </a:xfrm>
        </p:grpSpPr>
        <p:sp>
          <p:nvSpPr>
            <p:cNvPr id="19" name="TextBox 6">
              <a:extLst>
                <a:ext uri="{FF2B5EF4-FFF2-40B4-BE49-F238E27FC236}">
                  <a16:creationId xmlns:a16="http://schemas.microsoft.com/office/drawing/2014/main" xmlns="" id="{A59267E3-1067-422E-A849-AFE7D9311B03}"/>
                </a:ext>
              </a:extLst>
            </p:cNvPr>
            <p:cNvSpPr txBox="1"/>
            <p:nvPr/>
          </p:nvSpPr>
          <p:spPr>
            <a:xfrm>
              <a:off x="0" y="-95251"/>
              <a:ext cx="4398605" cy="5251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z="2000" b="1" spc="-36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ZDROWIE PSYCHICZNE</a:t>
              </a:r>
            </a:p>
          </p:txBody>
        </p:sp>
        <p:sp>
          <p:nvSpPr>
            <p:cNvPr id="20" name="TextBox 7">
              <a:extLst>
                <a:ext uri="{FF2B5EF4-FFF2-40B4-BE49-F238E27FC236}">
                  <a16:creationId xmlns:a16="http://schemas.microsoft.com/office/drawing/2014/main" xmlns="" id="{451C30D6-A8CC-4380-BFD3-1D696E1E9DA8}"/>
                </a:ext>
              </a:extLst>
            </p:cNvPr>
            <p:cNvSpPr txBox="1"/>
            <p:nvPr/>
          </p:nvSpPr>
          <p:spPr>
            <a:xfrm>
              <a:off x="0" y="857947"/>
              <a:ext cx="4398605" cy="28956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Osamotnienie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poczucie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samotności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bardzo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niekorzystny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wpływ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zdrowie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psychiczne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Dlatego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tak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ważny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jest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konekt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Wystarczy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telefon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rozmowa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wideo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by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sanior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czuł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się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ważny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potrzebny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21" name="Group 9">
            <a:extLst>
              <a:ext uri="{FF2B5EF4-FFF2-40B4-BE49-F238E27FC236}">
                <a16:creationId xmlns:a16="http://schemas.microsoft.com/office/drawing/2014/main" xmlns="" id="{60BFF19F-930D-4A84-B916-DA07528BCDB7}"/>
              </a:ext>
            </a:extLst>
          </p:cNvPr>
          <p:cNvGrpSpPr/>
          <p:nvPr/>
        </p:nvGrpSpPr>
        <p:grpSpPr>
          <a:xfrm>
            <a:off x="4732288" y="4296646"/>
            <a:ext cx="4097750" cy="1571273"/>
            <a:chOff x="0" y="-76200"/>
            <a:chExt cx="4398605" cy="3312288"/>
          </a:xfrm>
        </p:grpSpPr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xmlns="" id="{085CBC28-41E6-4A78-8D46-2C2C4AB8F798}"/>
                </a:ext>
              </a:extLst>
            </p:cNvPr>
            <p:cNvSpPr txBox="1"/>
            <p:nvPr/>
          </p:nvSpPr>
          <p:spPr>
            <a:xfrm>
              <a:off x="0" y="-76200"/>
              <a:ext cx="4398605" cy="9777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just">
                <a:lnSpc>
                  <a:spcPts val="2990"/>
                </a:lnSpc>
                <a:buFont typeface="Wingdings" panose="05000000000000000000" pitchFamily="2" charset="2"/>
                <a:buChar char="ü"/>
              </a:pPr>
              <a:r>
                <a:rPr lang="en-US" sz="2000" b="1" spc="-34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POCZUCIE PRZYNALEŻNOŚCI </a:t>
              </a:r>
            </a:p>
          </p:txBody>
        </p:sp>
        <p:sp>
          <p:nvSpPr>
            <p:cNvPr id="23" name="TextBox 11">
              <a:extLst>
                <a:ext uri="{FF2B5EF4-FFF2-40B4-BE49-F238E27FC236}">
                  <a16:creationId xmlns:a16="http://schemas.microsoft.com/office/drawing/2014/main" xmlns="" id="{C7B1A4B7-2DAD-4AD1-9DAE-25D3BFECE0B9}"/>
                </a:ext>
              </a:extLst>
            </p:cNvPr>
            <p:cNvSpPr txBox="1"/>
            <p:nvPr/>
          </p:nvSpPr>
          <p:spPr>
            <a:xfrm>
              <a:off x="0" y="1325308"/>
              <a:ext cx="4398605" cy="1910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Każdy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człowiek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niezależnie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od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wieku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potrzebuje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kontaktów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tworzyskich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To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nieodłączny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element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poczucia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szczęścia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xmlns="" id="{ACAB90A1-0A59-4783-BBF1-7907898535B9}"/>
              </a:ext>
            </a:extLst>
          </p:cNvPr>
          <p:cNvGrpSpPr/>
          <p:nvPr/>
        </p:nvGrpSpPr>
        <p:grpSpPr>
          <a:xfrm>
            <a:off x="4732288" y="1653527"/>
            <a:ext cx="3676824" cy="2524779"/>
            <a:chOff x="0" y="-85725"/>
            <a:chExt cx="4398605" cy="3366374"/>
          </a:xfrm>
        </p:grpSpPr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xmlns="" id="{AF6F7FDD-3C20-45EE-83DA-049AF932E512}"/>
                </a:ext>
              </a:extLst>
            </p:cNvPr>
            <p:cNvSpPr txBox="1"/>
            <p:nvPr/>
          </p:nvSpPr>
          <p:spPr>
            <a:xfrm>
              <a:off x="0" y="-85725"/>
              <a:ext cx="4398605" cy="5033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250"/>
                </a:lnSpc>
                <a:buFont typeface="Wingdings" panose="05000000000000000000" pitchFamily="2" charset="2"/>
                <a:buChar char="ü"/>
              </a:pPr>
              <a:r>
                <a:rPr lang="en-US" sz="2000" b="1" spc="-37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WSPARCIE</a:t>
              </a:r>
            </a:p>
          </p:txBody>
        </p: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xmlns="" id="{57F78189-C0E7-4074-BF4C-675F2F8E6C53}"/>
                </a:ext>
              </a:extLst>
            </p:cNvPr>
            <p:cNvSpPr txBox="1"/>
            <p:nvPr/>
          </p:nvSpPr>
          <p:spPr>
            <a:xfrm>
              <a:off x="0" y="877427"/>
              <a:ext cx="4398605" cy="2403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Udzielenie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wsparcia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seniorom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tak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trudnym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dla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nich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okresie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daje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nadzieję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lepszą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przyszłość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Pozwala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czuć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się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potrzebnym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obdarzonym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zainteresowaniem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3635073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>
            <a:extLst>
              <a:ext uri="{FF2B5EF4-FFF2-40B4-BE49-F238E27FC236}">
                <a16:creationId xmlns:a16="http://schemas.microsoft.com/office/drawing/2014/main" xmlns="" id="{E42E0C76-738F-4D2B-A685-AFE3833E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32" y="1279036"/>
            <a:ext cx="4476668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POTRZEBY SENIORÓW</a:t>
            </a:r>
            <a:br>
              <a:rPr lang="en-US" sz="2800" b="1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xmlns="" id="{DDF390B3-DC80-45E5-BF28-3FD5248E2B1D}"/>
              </a:ext>
            </a:extLst>
          </p:cNvPr>
          <p:cNvSpPr txBox="1">
            <a:spLocks/>
          </p:cNvSpPr>
          <p:nvPr/>
        </p:nvSpPr>
        <p:spPr>
          <a:xfrm>
            <a:off x="4788024" y="1124744"/>
            <a:ext cx="4038600" cy="593752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Amerykański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gerontolog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Clark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Tibbitis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stworzył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klasyfikację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seniorów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wykonywania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społecznie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użytecznych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działań</a:t>
            </a:r>
            <a:endParaRPr lang="en-US" sz="1400" spc="-43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wykorzystywania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czasu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wolnego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satysfakcjonujący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sposób</a:t>
            </a:r>
            <a:endParaRPr lang="en-US" sz="1400" spc="-43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bycia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uznanym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część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społeczeństwa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społeczności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grupy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odgrywania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nich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określonej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roli</a:t>
            </a:r>
            <a:endParaRPr lang="en-US" sz="1400" spc="-43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uznania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jednostki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ludzkiej</a:t>
            </a:r>
            <a:endParaRPr lang="en-US" sz="1400" spc="-43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utrzymywania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normalnych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kontaktów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towarzyskich</a:t>
            </a:r>
            <a:endParaRPr lang="en-US" sz="1400" spc="-43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stwarzania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okazji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doznań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autoekspresji</a:t>
            </a:r>
            <a:endParaRPr lang="en-US" sz="1400" spc="-43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ochrony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zdrowia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dostępu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opieki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społecznej</a:t>
            </a:r>
            <a:endParaRPr lang="en-US" sz="1400" spc="-43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odpowiednio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ustalonego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trybu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życia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utrzymania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stosunków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rodziną</a:t>
            </a:r>
            <a:endParaRPr lang="en-US" sz="1400" spc="-43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odpowiedniej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stymulacji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umysłowej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psychicznej</a:t>
            </a:r>
            <a:endParaRPr lang="en-US" sz="1400" spc="-43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Potrzeba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duchowej</a:t>
            </a:r>
            <a:r>
              <a:rPr lang="en-US" sz="1400" spc="-4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4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satysfakcji</a:t>
            </a:r>
            <a:endParaRPr lang="en-US" sz="1400" spc="-43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spc="-43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spc="-43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3">
            <a:extLst>
              <a:ext uri="{FF2B5EF4-FFF2-40B4-BE49-F238E27FC236}">
                <a16:creationId xmlns:a16="http://schemas.microsoft.com/office/drawing/2014/main" xmlns="" id="{62914BA4-023B-4635-825A-1B9A7204AF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8687" r="18614"/>
          <a:stretch>
            <a:fillRect/>
          </a:stretch>
        </p:blipFill>
        <p:spPr>
          <a:xfrm>
            <a:off x="173829" y="2400580"/>
            <a:ext cx="4433137" cy="383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52985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ytuł 1">
            <a:extLst>
              <a:ext uri="{FF2B5EF4-FFF2-40B4-BE49-F238E27FC236}">
                <a16:creationId xmlns:a16="http://schemas.microsoft.com/office/drawing/2014/main" xmlns="" id="{5D3AE7DE-2BAF-42B4-861F-26E8E1E51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12137"/>
            <a:ext cx="6635080" cy="994954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JAKĄ FUNKCJĘ PEŁNIĄ POTRZEBY SENIORÓW?</a:t>
            </a:r>
            <a:br>
              <a:rPr lang="en-US" sz="2000" b="1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4">
            <a:extLst>
              <a:ext uri="{FF2B5EF4-FFF2-40B4-BE49-F238E27FC236}">
                <a16:creationId xmlns:a16="http://schemas.microsoft.com/office/drawing/2014/main" xmlns="" id="{3F6403C0-7790-46E1-94E4-16A238CA4EEE}"/>
              </a:ext>
            </a:extLst>
          </p:cNvPr>
          <p:cNvGrpSpPr/>
          <p:nvPr/>
        </p:nvGrpSpPr>
        <p:grpSpPr>
          <a:xfrm>
            <a:off x="4841390" y="1438617"/>
            <a:ext cx="3889428" cy="4978766"/>
            <a:chOff x="0" y="-66674"/>
            <a:chExt cx="9183161" cy="7380298"/>
          </a:xfrm>
        </p:grpSpPr>
        <p:sp>
          <p:nvSpPr>
            <p:cNvPr id="39" name="TextBox 7">
              <a:extLst>
                <a:ext uri="{FF2B5EF4-FFF2-40B4-BE49-F238E27FC236}">
                  <a16:creationId xmlns:a16="http://schemas.microsoft.com/office/drawing/2014/main" xmlns="" id="{C432B377-41A5-4095-90DB-76186DD3B2BA}"/>
                </a:ext>
              </a:extLst>
            </p:cNvPr>
            <p:cNvSpPr txBox="1"/>
            <p:nvPr/>
          </p:nvSpPr>
          <p:spPr>
            <a:xfrm>
              <a:off x="488484" y="-66674"/>
              <a:ext cx="8694677" cy="602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2000" b="1" spc="-3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Psychospołeczną</a:t>
              </a:r>
              <a:endParaRPr lang="en-US" sz="2000" b="1" spc="-3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xmlns="" id="{0FF102FA-A2A3-4B1C-ABBC-5986170B3066}"/>
                </a:ext>
              </a:extLst>
            </p:cNvPr>
            <p:cNvSpPr txBox="1"/>
            <p:nvPr/>
          </p:nvSpPr>
          <p:spPr>
            <a:xfrm>
              <a:off x="0" y="520454"/>
              <a:ext cx="9183161" cy="1576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Prowadzi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poprawy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jakości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życia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umożliwia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odczuwanie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satysfakcji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życiowej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podnosi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autorytet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jednostki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1" name="TextBox 9">
              <a:extLst>
                <a:ext uri="{FF2B5EF4-FFF2-40B4-BE49-F238E27FC236}">
                  <a16:creationId xmlns:a16="http://schemas.microsoft.com/office/drawing/2014/main" xmlns="" id="{0F413D14-FFCF-4D26-9EB8-952A68A08D98}"/>
                </a:ext>
              </a:extLst>
            </p:cNvPr>
            <p:cNvSpPr txBox="1"/>
            <p:nvPr/>
          </p:nvSpPr>
          <p:spPr>
            <a:xfrm>
              <a:off x="488484" y="2727316"/>
              <a:ext cx="8694677" cy="602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2000" b="1" spc="-3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Integracyjną</a:t>
              </a:r>
              <a:endParaRPr lang="en-US" sz="2000" b="1" spc="-3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xmlns="" id="{7DBA4330-5C0F-463F-A053-32CAFBCF392A}"/>
                </a:ext>
              </a:extLst>
            </p:cNvPr>
            <p:cNvSpPr txBox="1"/>
            <p:nvPr/>
          </p:nvSpPr>
          <p:spPr>
            <a:xfrm>
              <a:off x="0" y="3314445"/>
              <a:ext cx="9183160" cy="1072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Prowadzi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integracji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grupie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do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której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należą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ludzie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starsi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uzupełnia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różne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braki</a:t>
              </a:r>
              <a:endPara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1">
              <a:extLst>
                <a:ext uri="{FF2B5EF4-FFF2-40B4-BE49-F238E27FC236}">
                  <a16:creationId xmlns:a16="http://schemas.microsoft.com/office/drawing/2014/main" xmlns="" id="{277E258F-5AE8-40AB-99DE-31173FC108E0}"/>
                </a:ext>
              </a:extLst>
            </p:cNvPr>
            <p:cNvSpPr txBox="1"/>
            <p:nvPr/>
          </p:nvSpPr>
          <p:spPr>
            <a:xfrm>
              <a:off x="488485" y="5082960"/>
              <a:ext cx="8694676" cy="471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629"/>
                </a:lnSpc>
                <a:buFont typeface="Wingdings" panose="05000000000000000000" pitchFamily="2" charset="2"/>
                <a:buChar char="Ø"/>
              </a:pPr>
              <a:r>
                <a:rPr lang="en-US" sz="2000" b="1" spc="-3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Adaptacyjną</a:t>
              </a:r>
              <a:endParaRPr lang="en-US" sz="2000" b="1" spc="-3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12">
              <a:extLst>
                <a:ext uri="{FF2B5EF4-FFF2-40B4-BE49-F238E27FC236}">
                  <a16:creationId xmlns:a16="http://schemas.microsoft.com/office/drawing/2014/main" xmlns="" id="{0E9DB087-19F9-4D1C-8D92-07E19DFB9D3F}"/>
                </a:ext>
              </a:extLst>
            </p:cNvPr>
            <p:cNvSpPr txBox="1"/>
            <p:nvPr/>
          </p:nvSpPr>
          <p:spPr>
            <a:xfrm>
              <a:off x="0" y="5670089"/>
              <a:ext cx="9183160" cy="16435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Pomaga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lepszym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przystosowaniu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się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osób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starszych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życia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w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nowej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sytuacji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społecznej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rodzinnej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just">
                <a:lnSpc>
                  <a:spcPct val="150000"/>
                </a:lnSpc>
              </a:pPr>
              <a:endPara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16">
            <a:extLst>
              <a:ext uri="{FF2B5EF4-FFF2-40B4-BE49-F238E27FC236}">
                <a16:creationId xmlns:a16="http://schemas.microsoft.com/office/drawing/2014/main" xmlns="" id="{46A4D8E0-3592-4034-B3EF-308532FB20EB}"/>
              </a:ext>
            </a:extLst>
          </p:cNvPr>
          <p:cNvGrpSpPr/>
          <p:nvPr/>
        </p:nvGrpSpPr>
        <p:grpSpPr>
          <a:xfrm>
            <a:off x="202307" y="2132856"/>
            <a:ext cx="4107944" cy="5140592"/>
            <a:chOff x="0" y="-85725"/>
            <a:chExt cx="10257129" cy="6854122"/>
          </a:xfrm>
        </p:grpSpPr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xmlns="" id="{D5A4AFF4-7FB5-4C09-AB99-06B23D71EEB4}"/>
                </a:ext>
              </a:extLst>
            </p:cNvPr>
            <p:cNvSpPr txBox="1"/>
            <p:nvPr/>
          </p:nvSpPr>
          <p:spPr>
            <a:xfrm>
              <a:off x="545613" y="-85725"/>
              <a:ext cx="9711516" cy="452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2936"/>
                </a:lnSpc>
                <a:buFont typeface="Wingdings" panose="05000000000000000000" pitchFamily="2" charset="2"/>
                <a:buChar char="Ø"/>
              </a:pPr>
              <a:r>
                <a:rPr lang="en-US" sz="2000" b="1" spc="-33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Kształcącą</a:t>
              </a:r>
              <a:endParaRPr lang="en-US" sz="2258" b="1" spc="-3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20">
              <a:extLst>
                <a:ext uri="{FF2B5EF4-FFF2-40B4-BE49-F238E27FC236}">
                  <a16:creationId xmlns:a16="http://schemas.microsoft.com/office/drawing/2014/main" xmlns="" id="{679671A8-BAA8-4CAD-8A88-BCA24532F2EF}"/>
                </a:ext>
              </a:extLst>
            </p:cNvPr>
            <p:cNvSpPr txBox="1"/>
            <p:nvPr/>
          </p:nvSpPr>
          <p:spPr>
            <a:xfrm>
              <a:off x="0" y="581822"/>
              <a:ext cx="10257129" cy="9350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Pomaga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rozwijać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doskonalić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cechy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oraz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predyspozycje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osobowościowe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endPara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21">
              <a:extLst>
                <a:ext uri="{FF2B5EF4-FFF2-40B4-BE49-F238E27FC236}">
                  <a16:creationId xmlns:a16="http://schemas.microsoft.com/office/drawing/2014/main" xmlns="" id="{EA789C73-D563-4995-B245-11868BF03510}"/>
                </a:ext>
              </a:extLst>
            </p:cNvPr>
            <p:cNvSpPr txBox="1"/>
            <p:nvPr/>
          </p:nvSpPr>
          <p:spPr>
            <a:xfrm>
              <a:off x="545613" y="3008724"/>
              <a:ext cx="9711516" cy="5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2000" b="1" spc="-33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Rekracyjno-rozrywkową</a:t>
              </a:r>
              <a:endParaRPr lang="en-US" sz="2000" b="1" spc="-3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xmlns="" id="{2839DC95-A3E3-48B5-AB65-6D629135A37C}"/>
                </a:ext>
              </a:extLst>
            </p:cNvPr>
            <p:cNvSpPr txBox="1"/>
            <p:nvPr/>
          </p:nvSpPr>
          <p:spPr>
            <a:xfrm>
              <a:off x="0" y="3676271"/>
              <a:ext cx="10257129" cy="433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Likwiduje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stres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przywraca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chęć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życia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wypełnia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czas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wolny</a:t>
              </a:r>
              <a:r>
                <a:rPr lang="en-US" sz="1600" dirty="0">
                  <a:solidFill>
                    <a:srgbClr val="1A1B1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</p:txBody>
        </p:sp>
        <p:sp>
          <p:nvSpPr>
            <p:cNvPr id="55" name="TextBox 23">
              <a:extLst>
                <a:ext uri="{FF2B5EF4-FFF2-40B4-BE49-F238E27FC236}">
                  <a16:creationId xmlns:a16="http://schemas.microsoft.com/office/drawing/2014/main" xmlns="" id="{556877BF-7CD7-43AC-A17B-2DF43CADF0D4}"/>
                </a:ext>
              </a:extLst>
            </p:cNvPr>
            <p:cNvSpPr txBox="1"/>
            <p:nvPr/>
          </p:nvSpPr>
          <p:spPr>
            <a:xfrm>
              <a:off x="0" y="5851938"/>
              <a:ext cx="10257129" cy="916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8"/>
                </a:lnSpc>
              </a:pPr>
              <a:endParaRPr/>
            </a:p>
            <a:p>
              <a:pPr>
                <a:lnSpc>
                  <a:spcPts val="2668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="" val="49097988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ytuł 1">
            <a:extLst>
              <a:ext uri="{FF2B5EF4-FFF2-40B4-BE49-F238E27FC236}">
                <a16:creationId xmlns:a16="http://schemas.microsoft.com/office/drawing/2014/main" xmlns="" id="{809370AD-6EC5-4907-B63F-717FD258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" y="1329781"/>
            <a:ext cx="4383772" cy="11430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 STARZEJE SIĘ TEN, KTO NIE MA NA TO CZASU...</a:t>
            </a:r>
            <a:br>
              <a:rPr lang="en-US" sz="2000" b="1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Symbol zastępczy zawartości 3">
            <a:extLst>
              <a:ext uri="{FF2B5EF4-FFF2-40B4-BE49-F238E27FC236}">
                <a16:creationId xmlns:a16="http://schemas.microsoft.com/office/drawing/2014/main" xmlns="" id="{2842C017-DE54-425C-9B3C-7DAA75F7E0FE}"/>
              </a:ext>
            </a:extLst>
          </p:cNvPr>
          <p:cNvSpPr txBox="1">
            <a:spLocks/>
          </p:cNvSpPr>
          <p:nvPr/>
        </p:nvSpPr>
        <p:spPr>
          <a:xfrm>
            <a:off x="5148064" y="1402262"/>
            <a:ext cx="3888432" cy="247478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Trzeciego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Wieku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idealne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rozwiązanie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seniorów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którzy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aktywni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mimo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przejścia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emeryturę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chcą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poszerzać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swoją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wiedzę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ramach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aktywizacji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seniorów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przeciwdziałania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ich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wykluczeniu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społeczeństwa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powodu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wieku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tworzy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miejsca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oferujące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różnego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rodzaju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szkolenia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kursy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warsztaty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Najczęściej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zlokalizowane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uczelniach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państwowych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prywatnych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domach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kultury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innych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placówkach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prowadzonych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przez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samorządy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często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stanowią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oddzielne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jednostki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tworzone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przez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fundacje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Najwięcej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ofert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można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znaleźć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miastach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ale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też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palcówki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zlokalizowane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terenach</a:t>
            </a: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wiejskich</a:t>
            </a:r>
            <a:endParaRPr lang="en-US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14">
            <a:extLst>
              <a:ext uri="{FF2B5EF4-FFF2-40B4-BE49-F238E27FC236}">
                <a16:creationId xmlns:a16="http://schemas.microsoft.com/office/drawing/2014/main" xmlns="" id="{160EDEDA-7BB6-4C8B-9EA0-5B20BE0509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4505" r="20339"/>
          <a:stretch>
            <a:fillRect/>
          </a:stretch>
        </p:blipFill>
        <p:spPr>
          <a:xfrm>
            <a:off x="107504" y="2204864"/>
            <a:ext cx="4900304" cy="3748124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xmlns="" id="{0F37E745-C504-4A19-AE3E-AA21148E9256}"/>
              </a:ext>
            </a:extLst>
          </p:cNvPr>
          <p:cNvSpPr txBox="1"/>
          <p:nvPr/>
        </p:nvSpPr>
        <p:spPr>
          <a:xfrm>
            <a:off x="4614386" y="769909"/>
            <a:ext cx="4829960" cy="632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ctr">
              <a:lnSpc>
                <a:spcPts val="574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Uniwersytet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Trzeciego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Wieku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029216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9F9AE475-0675-43C4-B2EA-8F94A740AE80}"/>
              </a:ext>
            </a:extLst>
          </p:cNvPr>
          <p:cNvSpPr/>
          <p:nvPr/>
        </p:nvSpPr>
        <p:spPr>
          <a:xfrm>
            <a:off x="0" y="2876284"/>
            <a:ext cx="9144000" cy="1224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879"/>
              </a:lnSpc>
            </a:pPr>
            <a:r>
              <a:rPr lang="en-US" sz="6000" spc="-11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</a:t>
            </a:r>
            <a:r>
              <a:rPr lang="en-US" sz="6000" spc="-11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6000" spc="-11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uwagę</a:t>
            </a:r>
            <a:r>
              <a:rPr lang="en-US" sz="6000" spc="-11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xmlns="" val="381339792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31F4FEB-2BB2-4D42-B35C-75BC6AA8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spc="-53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3200" spc="-53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sz="3200" spc="-53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żałuj, że się starzejesz... To przywilej nie wszystkim dany."           </a:t>
            </a:r>
            <a:br>
              <a:rPr lang="en-US" sz="3200" spc="-53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0EC3D63C-3998-4920-A17A-4C7CE3BD1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Późna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dorosłość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wyjątkowym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momentem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życia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która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czeka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każdego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Jest to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gdy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wyłania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indywidualny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bilans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zysków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poniesionych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70000"/>
              </a:lnSpc>
            </a:pPr>
            <a:endParaRPr lang="en-US" sz="1600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Wpływają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w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istotny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sposób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samopoczucie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funkcjonowanie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danej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osoby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nakładają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doświadczane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rozwojowe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obejmujące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sferę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psychiczną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biologiczną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społeczną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które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sposób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naturalny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towarzyszą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starości</a:t>
            </a:r>
            <a:r>
              <a:rPr lang="en-US" sz="3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endParaRPr lang="en-US" sz="1600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91344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>
            <a:extLst>
              <a:ext uri="{FF2B5EF4-FFF2-40B4-BE49-F238E27FC236}">
                <a16:creationId xmlns:a16="http://schemas.microsoft.com/office/drawing/2014/main" xmlns="" id="{ADC3B4A9-9F02-4C42-AAB9-428E1FA0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937" y="10898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1A1B18"/>
                </a:solidFill>
                <a:latin typeface="Cormorant Garamond Bold Bold"/>
              </a:rPr>
              <a:t>„ </a:t>
            </a:r>
            <a:r>
              <a:rPr lang="en-US" sz="2700" b="1" dirty="0" err="1">
                <a:solidFill>
                  <a:srgbClr val="1A1B18"/>
                </a:solidFill>
                <a:latin typeface="Cormorant Garamond Bold Bold"/>
              </a:rPr>
              <a:t>Upływ</a:t>
            </a:r>
            <a:r>
              <a:rPr lang="en-US" sz="2700" b="1" dirty="0">
                <a:solidFill>
                  <a:srgbClr val="1A1B18"/>
                </a:solidFill>
                <a:latin typeface="Cormorant Garamond Bold Bold"/>
              </a:rPr>
              <a:t> </a:t>
            </a:r>
            <a:r>
              <a:rPr lang="en-US" sz="2700" b="1" dirty="0" err="1">
                <a:solidFill>
                  <a:srgbClr val="1A1B18"/>
                </a:solidFill>
                <a:latin typeface="Cormorant Garamond Bold Bold"/>
              </a:rPr>
              <a:t>czasu</a:t>
            </a:r>
            <a:r>
              <a:rPr lang="en-US" sz="2700" b="1" dirty="0">
                <a:solidFill>
                  <a:srgbClr val="1A1B18"/>
                </a:solidFill>
                <a:latin typeface="Cormorant Garamond Bold Bold"/>
              </a:rPr>
              <a:t> jest </a:t>
            </a:r>
            <a:r>
              <a:rPr lang="en-US" sz="2700" b="1" dirty="0" err="1">
                <a:solidFill>
                  <a:srgbClr val="1A1B18"/>
                </a:solidFill>
                <a:latin typeface="Cormorant Garamond Bold Bold"/>
              </a:rPr>
              <a:t>nieunikniony</a:t>
            </a:r>
            <a:r>
              <a:rPr lang="en-US" sz="2700" b="1" dirty="0">
                <a:solidFill>
                  <a:srgbClr val="1A1B18"/>
                </a:solidFill>
                <a:latin typeface="Cormorant Garamond Bold Bold"/>
              </a:rPr>
              <a:t>, ale </a:t>
            </a:r>
            <a:r>
              <a:rPr lang="en-US" sz="2700" b="1" dirty="0" err="1">
                <a:solidFill>
                  <a:srgbClr val="1A1B18"/>
                </a:solidFill>
                <a:latin typeface="Cormorant Garamond Bold Bold"/>
              </a:rPr>
              <a:t>jeśli</a:t>
            </a:r>
            <a:r>
              <a:rPr lang="en-US" sz="2700" b="1" dirty="0">
                <a:solidFill>
                  <a:srgbClr val="1A1B18"/>
                </a:solidFill>
                <a:latin typeface="Cormorant Garamond Bold Bold"/>
              </a:rPr>
              <a:t> </a:t>
            </a:r>
            <a:r>
              <a:rPr lang="en-US" sz="2700" b="1" dirty="0" err="1">
                <a:solidFill>
                  <a:srgbClr val="1A1B18"/>
                </a:solidFill>
                <a:latin typeface="Cormorant Garamond Bold Bold"/>
              </a:rPr>
              <a:t>zachowasz</a:t>
            </a:r>
            <a:r>
              <a:rPr lang="en-US" sz="2700" b="1" dirty="0">
                <a:solidFill>
                  <a:srgbClr val="1A1B18"/>
                </a:solidFill>
                <a:latin typeface="Cormorant Garamond Bold Bold"/>
              </a:rPr>
              <a:t> </a:t>
            </a:r>
            <a:r>
              <a:rPr lang="en-US" sz="2700" b="1" dirty="0" err="1">
                <a:solidFill>
                  <a:srgbClr val="1A1B18"/>
                </a:solidFill>
                <a:latin typeface="Cormorant Garamond Bold Bold"/>
              </a:rPr>
              <a:t>serce</a:t>
            </a:r>
            <a:r>
              <a:rPr lang="en-US" sz="2700" b="1" dirty="0">
                <a:solidFill>
                  <a:srgbClr val="1A1B18"/>
                </a:solidFill>
                <a:latin typeface="Cormorant Garamond Bold Bold"/>
              </a:rPr>
              <a:t> </a:t>
            </a:r>
            <a:r>
              <a:rPr lang="en-US" sz="2700" b="1" dirty="0" err="1">
                <a:solidFill>
                  <a:srgbClr val="1A1B18"/>
                </a:solidFill>
                <a:latin typeface="Cormorant Garamond Bold Bold"/>
              </a:rPr>
              <a:t>dziecka</a:t>
            </a:r>
            <a:r>
              <a:rPr lang="en-US" sz="2700" b="1" dirty="0">
                <a:solidFill>
                  <a:srgbClr val="1A1B18"/>
                </a:solidFill>
                <a:latin typeface="Cormorant Garamond Bold Bold"/>
              </a:rPr>
              <a:t>, </a:t>
            </a:r>
            <a:r>
              <a:rPr lang="en-US" sz="2700" b="1" dirty="0" err="1">
                <a:solidFill>
                  <a:srgbClr val="1A1B18"/>
                </a:solidFill>
                <a:latin typeface="Cormorant Garamond Bold Bold"/>
              </a:rPr>
              <a:t>nigdy</a:t>
            </a:r>
            <a:r>
              <a:rPr lang="en-US" sz="2700" b="1" dirty="0">
                <a:solidFill>
                  <a:srgbClr val="1A1B18"/>
                </a:solidFill>
                <a:latin typeface="Cormorant Garamond Bold Bold"/>
              </a:rPr>
              <a:t> </a:t>
            </a:r>
            <a:r>
              <a:rPr lang="en-US" sz="2700" b="1" dirty="0" err="1">
                <a:solidFill>
                  <a:srgbClr val="1A1B18"/>
                </a:solidFill>
                <a:latin typeface="Cormorant Garamond Bold Bold"/>
              </a:rPr>
              <a:t>się</a:t>
            </a:r>
            <a:r>
              <a:rPr lang="en-US" sz="2700" b="1" dirty="0">
                <a:solidFill>
                  <a:srgbClr val="1A1B18"/>
                </a:solidFill>
                <a:latin typeface="Cormorant Garamond Bold Bold"/>
              </a:rPr>
              <a:t> </a:t>
            </a:r>
            <a:r>
              <a:rPr lang="en-US" sz="2700" b="1" dirty="0" err="1">
                <a:solidFill>
                  <a:srgbClr val="1A1B18"/>
                </a:solidFill>
                <a:latin typeface="Cormorant Garamond Bold Bold"/>
              </a:rPr>
              <a:t>nie</a:t>
            </a:r>
            <a:r>
              <a:rPr lang="en-US" sz="2700" b="1" dirty="0">
                <a:solidFill>
                  <a:srgbClr val="1A1B18"/>
                </a:solidFill>
                <a:latin typeface="Cormorant Garamond Bold Bold"/>
              </a:rPr>
              <a:t> </a:t>
            </a:r>
            <a:r>
              <a:rPr lang="en-US" sz="2700" b="1" dirty="0" err="1">
                <a:solidFill>
                  <a:srgbClr val="1A1B18"/>
                </a:solidFill>
                <a:latin typeface="Cormorant Garamond Bold Bold"/>
              </a:rPr>
              <a:t>zestarzejesz</a:t>
            </a:r>
            <a:r>
              <a:rPr lang="en-US" sz="2700" b="1" dirty="0">
                <a:solidFill>
                  <a:srgbClr val="1A1B18"/>
                </a:solidFill>
                <a:latin typeface="Cormorant Garamond Bold Bold"/>
              </a:rPr>
              <a:t>.”</a:t>
            </a:r>
            <a:r>
              <a:rPr lang="en-US" sz="4400" b="1" dirty="0">
                <a:solidFill>
                  <a:srgbClr val="1A1B18"/>
                </a:solidFill>
                <a:latin typeface="Cormorant Garamond Bold Bold"/>
              </a:rPr>
              <a:t/>
            </a:r>
            <a:br>
              <a:rPr lang="en-US" sz="4400" b="1" dirty="0">
                <a:solidFill>
                  <a:srgbClr val="1A1B18"/>
                </a:solidFill>
                <a:latin typeface="Cormorant Garamond Bold Bold"/>
              </a:rPr>
            </a:br>
            <a:endParaRPr lang="pl-PL" b="1" dirty="0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xmlns="" id="{965A1010-8538-445C-A19E-3D0726874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4" y="1958238"/>
            <a:ext cx="4038600" cy="312494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Osoby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starsze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najbardziej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niedocenianą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grupą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społeczną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Dostrzeżenie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ich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mądrości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ciepła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potrzeby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kontaktu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potrzeby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kochania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bycia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kochanym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wielu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rzeczą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niezwykle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trudną</a:t>
            </a:r>
            <a:r>
              <a:rPr lang="en-US" sz="2000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xmlns="" id="{85233178-98C4-4918-ADEE-35F08ED3698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5785" r="21976"/>
          <a:stretch>
            <a:fillRect/>
          </a:stretch>
        </p:blipFill>
        <p:spPr>
          <a:xfrm>
            <a:off x="4155410" y="1983815"/>
            <a:ext cx="4711316" cy="43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9284872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">
            <a:extLst>
              <a:ext uri="{FF2B5EF4-FFF2-40B4-BE49-F238E27FC236}">
                <a16:creationId xmlns:a16="http://schemas.microsoft.com/office/drawing/2014/main" xmlns="" id="{C16147B6-5245-49FD-BEF4-034BF84C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23" y="1038932"/>
            <a:ext cx="4191000" cy="1325562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1A1B18"/>
                </a:solidFill>
                <a:latin typeface="Cormorant Garamond Bold Bold"/>
              </a:rPr>
              <a:t>ZDROWIE</a:t>
            </a:r>
            <a:br>
              <a:rPr lang="en-US" sz="4400" dirty="0">
                <a:solidFill>
                  <a:srgbClr val="1A1B18"/>
                </a:solidFill>
                <a:latin typeface="Cormorant Garamond Bold Bold"/>
              </a:rPr>
            </a:br>
            <a:endParaRPr lang="pl-PL" dirty="0"/>
          </a:p>
        </p:txBody>
      </p:sp>
      <p:sp>
        <p:nvSpPr>
          <p:cNvPr id="16" name="Symbol zastępczy zawartości 3">
            <a:extLst>
              <a:ext uri="{FF2B5EF4-FFF2-40B4-BE49-F238E27FC236}">
                <a16:creationId xmlns:a16="http://schemas.microsoft.com/office/drawing/2014/main" xmlns="" id="{EB748AC0-1AA4-4DF5-95D4-6068100F5054}"/>
              </a:ext>
            </a:extLst>
          </p:cNvPr>
          <p:cNvSpPr txBox="1">
            <a:spLocks/>
          </p:cNvSpPr>
          <p:nvPr/>
        </p:nvSpPr>
        <p:spPr>
          <a:xfrm>
            <a:off x="4306767" y="1293105"/>
            <a:ext cx="4640701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Pierwszą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zauważalną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zmianą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zmniejszenie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sprawności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fizycznej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wynika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zmniejszenia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siły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mięśni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ograniczenia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ruchomości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stawach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zmniejszenie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mięśni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wpływa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siedzący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tryb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życia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niedożywienie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które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dosyć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częste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seniorów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Dochodzi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również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zmniejszenia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gęstości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tkanek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kostnych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to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sprzyja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osteoporozie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upadku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zwiększa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ryzyko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złamania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kości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ponadto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częściej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pojawiają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sińce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dolegliwości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bólowe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znacznie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utrudnia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codzienne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aktywności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Stan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zdrowia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niepełnosprawność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są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głównymi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czynnikami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wpływającymi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wystąpienie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niesamodzielności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każda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odczuwająca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zdrowotne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każda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niepełnosprawna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osobą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wymagająca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pomocy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wykonywaniu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czynności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niezbędnych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samodzielnego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funkcjonowania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pl-PL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xmlns="" id="{CC3C15EC-4C61-4E78-876F-CF28D93E1F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4480" y="1988840"/>
            <a:ext cx="4415285" cy="3311463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xmlns="" id="{ED195921-160A-4706-9FC3-59A0E89C23AE}"/>
              </a:ext>
            </a:extLst>
          </p:cNvPr>
          <p:cNvSpPr txBox="1"/>
          <p:nvPr/>
        </p:nvSpPr>
        <p:spPr>
          <a:xfrm>
            <a:off x="4211960" y="826967"/>
            <a:ext cx="2976331" cy="48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24"/>
              </a:lnSpc>
              <a:buFont typeface="Wingdings" panose="05000000000000000000" pitchFamily="2" charset="2"/>
              <a:buChar char="ü"/>
            </a:pPr>
            <a:r>
              <a:rPr lang="en-US" sz="1800" spc="-40" dirty="0" err="1">
                <a:solidFill>
                  <a:srgbClr val="1A1B18"/>
                </a:solidFill>
                <a:latin typeface="Overpass Light Bold"/>
              </a:rPr>
              <a:t>Sprawność</a:t>
            </a:r>
            <a:r>
              <a:rPr lang="en-US" sz="1800" spc="-40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1800" spc="-40" dirty="0" err="1">
                <a:solidFill>
                  <a:srgbClr val="1A1B18"/>
                </a:solidFill>
                <a:latin typeface="Overpass Light Bold"/>
              </a:rPr>
              <a:t>fizyczna</a:t>
            </a:r>
            <a:endParaRPr lang="en-US" sz="1800" spc="-40" dirty="0">
              <a:solidFill>
                <a:srgbClr val="1A1B18"/>
              </a:solidFill>
              <a:latin typeface="Overpass Light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484838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5">
            <a:extLst>
              <a:ext uri="{FF2B5EF4-FFF2-40B4-BE49-F238E27FC236}">
                <a16:creationId xmlns:a16="http://schemas.microsoft.com/office/drawing/2014/main" xmlns="" id="{F2D580C1-D038-4BED-899C-ED39AB8CF01B}"/>
              </a:ext>
            </a:extLst>
          </p:cNvPr>
          <p:cNvSpPr txBox="1">
            <a:spLocks/>
          </p:cNvSpPr>
          <p:nvPr/>
        </p:nvSpPr>
        <p:spPr>
          <a:xfrm>
            <a:off x="460966" y="1061046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spc="-37" dirty="0" err="1">
                <a:solidFill>
                  <a:srgbClr val="1A1B18"/>
                </a:solidFill>
                <a:latin typeface="Overpass Light Bold"/>
              </a:rPr>
              <a:t>Zdrowie</a:t>
            </a:r>
            <a:r>
              <a:rPr lang="en-US" sz="2400" spc="-37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400" spc="-37" dirty="0" err="1">
                <a:solidFill>
                  <a:srgbClr val="1A1B18"/>
                </a:solidFill>
                <a:latin typeface="Overpass Light Bold"/>
              </a:rPr>
              <a:t>psychiczne</a:t>
            </a:r>
            <a:endParaRPr lang="en-US" sz="2400" spc="-37" dirty="0">
              <a:solidFill>
                <a:srgbClr val="1A1B18"/>
              </a:solidFill>
              <a:latin typeface="Overpass Light Bold"/>
            </a:endParaRPr>
          </a:p>
          <a:p>
            <a:endParaRPr lang="pl-PL" dirty="0"/>
          </a:p>
        </p:txBody>
      </p:sp>
      <p:sp>
        <p:nvSpPr>
          <p:cNvPr id="11" name="Symbol zastępczy zawartości 6">
            <a:extLst>
              <a:ext uri="{FF2B5EF4-FFF2-40B4-BE49-F238E27FC236}">
                <a16:creationId xmlns:a16="http://schemas.microsoft.com/office/drawing/2014/main" xmlns="" id="{C3CA71A8-DEA8-4890-9673-D612FF3786AC}"/>
              </a:ext>
            </a:extLst>
          </p:cNvPr>
          <p:cNvSpPr txBox="1">
            <a:spLocks/>
          </p:cNvSpPr>
          <p:nvPr/>
        </p:nvSpPr>
        <p:spPr>
          <a:xfrm>
            <a:off x="107504" y="1453356"/>
            <a:ext cx="4362862" cy="39512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Zakończenie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pracy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zawodowej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pogarszające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zdrowie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trudności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wykonywaniem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codziennych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czynności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świadomość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przemijających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mogą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pogarszać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nastrój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doprowadzając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poważnych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zaburzeń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sfery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zdrowia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psychicznego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Częstym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zjawiskiem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grupie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seniorów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smutek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zmęczenie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kłopoty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snem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nadziei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przyszłość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drażliwość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apetytu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także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sił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bierność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wszelkiego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rodzaju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aktywnościach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Zmiany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zachodzące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psychice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zależą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czynników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warunków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zdrowotnych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uwarunkowań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genetycznych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zmian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mózgu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aktywności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fizycznej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umysłowej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posiadanych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nawyków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stylu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życia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doświadczenia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życiowego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stosunku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starości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życia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postaw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społeczeństwa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najbliższych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wobec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osób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starszych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stawianych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sobie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samemu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etapie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dalszych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zadań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rozwojowych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endParaRPr lang="en-US" sz="1200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xmlns="" id="{00492715-5F54-4251-87BE-A78EF78AEADC}"/>
              </a:ext>
            </a:extLst>
          </p:cNvPr>
          <p:cNvSpPr txBox="1">
            <a:spLocks/>
          </p:cNvSpPr>
          <p:nvPr/>
        </p:nvSpPr>
        <p:spPr>
          <a:xfrm>
            <a:off x="4647121" y="1061046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spc="-37" dirty="0" err="1">
                <a:solidFill>
                  <a:srgbClr val="1A1B18"/>
                </a:solidFill>
                <a:latin typeface="Overpass Light Bold"/>
              </a:rPr>
              <a:t>Układ</a:t>
            </a:r>
            <a:r>
              <a:rPr lang="en-US" sz="2400" spc="-37" dirty="0">
                <a:solidFill>
                  <a:srgbClr val="1A1B18"/>
                </a:solidFill>
                <a:latin typeface="Overpass Light Bold"/>
              </a:rPr>
              <a:t> </a:t>
            </a:r>
            <a:r>
              <a:rPr lang="en-US" sz="2400" spc="-37" dirty="0" err="1">
                <a:solidFill>
                  <a:srgbClr val="1A1B18"/>
                </a:solidFill>
                <a:latin typeface="Overpass Light Bold"/>
              </a:rPr>
              <a:t>nerwowy</a:t>
            </a:r>
            <a:endParaRPr lang="en-US" sz="2400" spc="-37" dirty="0">
              <a:solidFill>
                <a:srgbClr val="1A1B18"/>
              </a:solidFill>
              <a:latin typeface="Overpass Light Bold"/>
            </a:endParaRPr>
          </a:p>
          <a:p>
            <a:endParaRPr lang="pl-PL" dirty="0"/>
          </a:p>
        </p:txBody>
      </p:sp>
      <p:sp>
        <p:nvSpPr>
          <p:cNvPr id="13" name="Symbol zastępczy zawartości 8">
            <a:extLst>
              <a:ext uri="{FF2B5EF4-FFF2-40B4-BE49-F238E27FC236}">
                <a16:creationId xmlns:a16="http://schemas.microsoft.com/office/drawing/2014/main" xmlns="" id="{0B6DF679-0686-480A-AF12-5367864681B9}"/>
              </a:ext>
            </a:extLst>
          </p:cNvPr>
          <p:cNvSpPr txBox="1">
            <a:spLocks/>
          </p:cNvSpPr>
          <p:nvPr/>
        </p:nvSpPr>
        <p:spPr>
          <a:xfrm>
            <a:off x="4663100" y="1704075"/>
            <a:ext cx="4362862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Starzenie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dosięga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również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układ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nerwowy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Prowadzi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zmniejszenia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masy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mózgu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zaburzeń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syntezy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neuroprzekaźników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odpowiedzialnych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przesyłanie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informacji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między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komórkami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Wszystko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powoduje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spowolnienie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przetwarzania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informacji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pamięci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koncentracji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1400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Istotne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również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zaburzenia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strony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zmysłów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które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wraz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wiekiem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ulegają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pogorszeniu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Zmysłami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szczególnie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poddającymi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destrukcyjnemu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upływowi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czasu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wzrok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słuch</a:t>
            </a:r>
            <a:r>
              <a:rPr lang="en-US" sz="1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34367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6">
            <a:extLst>
              <a:ext uri="{FF2B5EF4-FFF2-40B4-BE49-F238E27FC236}">
                <a16:creationId xmlns:a16="http://schemas.microsoft.com/office/drawing/2014/main" xmlns="" id="{E4EE3E2A-027B-4475-B2A1-28C56602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1" y="1052736"/>
            <a:ext cx="4348502" cy="1106636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1600" b="1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Miłość</a:t>
            </a:r>
            <a:r>
              <a:rPr lang="en-US" sz="1600" b="1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1600" b="1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samotności</a:t>
            </a:r>
            <a:r>
              <a:rPr lang="en-US" sz="1600" b="1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byłaby</a:t>
            </a:r>
            <a:r>
              <a:rPr lang="en-US" sz="1600" b="1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nieprawdą</a:t>
            </a:r>
            <a:r>
              <a:rPr lang="en-US" sz="1600" b="1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samotność</a:t>
            </a:r>
            <a:r>
              <a:rPr lang="en-US" sz="1600" b="1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en-US" sz="1600" b="1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miłości</a:t>
            </a:r>
            <a:r>
              <a:rPr lang="en-US" sz="1600" b="1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rozpaczą</a:t>
            </a:r>
            <a:r>
              <a:rPr lang="en-US" sz="1600" b="1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  </a:t>
            </a:r>
            <a:r>
              <a:rPr lang="en-US" sz="1600" b="1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</a:t>
            </a:r>
            <a:r>
              <a:rPr lang="en-US" sz="1600" b="1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Jan Twardowski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8">
            <a:extLst>
              <a:ext uri="{FF2B5EF4-FFF2-40B4-BE49-F238E27FC236}">
                <a16:creationId xmlns:a16="http://schemas.microsoft.com/office/drawing/2014/main" xmlns="" id="{807F6BDB-3492-4248-9BD9-4E29B4A621B5}"/>
              </a:ext>
            </a:extLst>
          </p:cNvPr>
          <p:cNvSpPr txBox="1">
            <a:spLocks/>
          </p:cNvSpPr>
          <p:nvPr/>
        </p:nvSpPr>
        <p:spPr>
          <a:xfrm>
            <a:off x="4367626" y="2458109"/>
            <a:ext cx="4495801" cy="3875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cieniu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pandemii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koronawirusa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licznych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obostrzeń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ograniczeń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wielu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seniorów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spędziło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samotnie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miesiące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zamknięciu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własnym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mieszkaniu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Rodziny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bliscy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obawie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zakażeniem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swoich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starszych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rodziców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dziadków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unikało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odwiedzin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kontaktu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osobami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starszymi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osób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starszych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sytuacja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pandemiczna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ograniczyła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kontakty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społeczne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minimum,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powodując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szereg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zaburzeń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psychicznych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poczucia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bycia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niepotrzebnym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osamotnionym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Teraz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zjawisko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samotności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zyskało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seniorzy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czują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jeszcze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bardziej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samotni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wykluczeni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Dochodzi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tego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strach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środki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życia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zdrowie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dostęp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lekarza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innych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usług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produktów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podstawowej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potrzeby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przede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wszystkim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to,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ktokolwiek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zauważy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kiedy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odejdą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własnym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pustym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mieszkaniu</a:t>
            </a:r>
            <a:r>
              <a:rPr lang="en-US" sz="11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F47990AA-5B65-4F40-8E85-5D7F0FD210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45348" r="7113"/>
          <a:stretch>
            <a:fillRect/>
          </a:stretch>
        </p:blipFill>
        <p:spPr>
          <a:xfrm>
            <a:off x="440716" y="1180392"/>
            <a:ext cx="3651840" cy="512758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798E1860-6310-47F5-BCC7-ADF2B5484566}"/>
              </a:ext>
            </a:extLst>
          </p:cNvPr>
          <p:cNvSpPr txBox="1"/>
          <p:nvPr/>
        </p:nvSpPr>
        <p:spPr>
          <a:xfrm>
            <a:off x="4606776" y="1903038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spc="-45" dirty="0" err="1">
                <a:solidFill>
                  <a:srgbClr val="1A1B18"/>
                </a:solidFill>
                <a:latin typeface="Cantata One Bold"/>
              </a:rPr>
              <a:t>Poczucie</a:t>
            </a:r>
            <a:r>
              <a:rPr lang="en-US" b="1" spc="-45" dirty="0">
                <a:solidFill>
                  <a:srgbClr val="1A1B18"/>
                </a:solidFill>
                <a:latin typeface="Cantata One Bold"/>
              </a:rPr>
              <a:t> </a:t>
            </a:r>
            <a:r>
              <a:rPr lang="en-US" b="1" spc="-45" dirty="0" err="1">
                <a:solidFill>
                  <a:srgbClr val="1A1B18"/>
                </a:solidFill>
                <a:latin typeface="Cantata One Bold"/>
              </a:rPr>
              <a:t>samotności</a:t>
            </a:r>
            <a:r>
              <a:rPr lang="en-US" b="1" spc="-45" dirty="0">
                <a:solidFill>
                  <a:srgbClr val="1A1B18"/>
                </a:solidFill>
                <a:latin typeface="Cantata One Bold"/>
              </a:rPr>
              <a:t> w </a:t>
            </a:r>
            <a:r>
              <a:rPr lang="en-US" b="1" spc="-45" dirty="0" err="1">
                <a:solidFill>
                  <a:srgbClr val="1A1B18"/>
                </a:solidFill>
                <a:latin typeface="Cantata One Bold"/>
              </a:rPr>
              <a:t>późnej</a:t>
            </a:r>
            <a:r>
              <a:rPr lang="en-US" b="1" spc="-45" dirty="0">
                <a:solidFill>
                  <a:srgbClr val="1A1B18"/>
                </a:solidFill>
                <a:latin typeface="Cantata One Bold"/>
              </a:rPr>
              <a:t> </a:t>
            </a:r>
            <a:r>
              <a:rPr lang="en-US" b="1" spc="-45" dirty="0" err="1">
                <a:solidFill>
                  <a:srgbClr val="1A1B18"/>
                </a:solidFill>
                <a:latin typeface="Cantata One Bold"/>
              </a:rPr>
              <a:t>dorosłości</a:t>
            </a:r>
            <a:endParaRPr lang="en-US" b="1" spc="-45" dirty="0">
              <a:solidFill>
                <a:srgbClr val="1A1B18"/>
              </a:solidFill>
              <a:latin typeface="Cantata One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872745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4">
            <a:extLst>
              <a:ext uri="{FF2B5EF4-FFF2-40B4-BE49-F238E27FC236}">
                <a16:creationId xmlns:a16="http://schemas.microsoft.com/office/drawing/2014/main" xmlns="" id="{4DA8CF01-914E-4A13-9827-FF7CE554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8720" y="1340953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EMERYTURA...</a:t>
            </a:r>
            <a:br>
              <a:rPr lang="en-US" sz="4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ymbol zastępczy zawartości 5">
            <a:extLst>
              <a:ext uri="{FF2B5EF4-FFF2-40B4-BE49-F238E27FC236}">
                <a16:creationId xmlns:a16="http://schemas.microsoft.com/office/drawing/2014/main" xmlns="" id="{FBB10879-E967-44F8-8A19-663D7E9D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79659"/>
            <a:ext cx="8229600" cy="4525963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Emerytura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z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pewnością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odpoczynku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niektórych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bardziej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aktywnego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raczej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spokojnego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Jak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wszystko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zdarza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życiu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zawiera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pozytywne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negatywne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strony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Ilość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wolnego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pozwala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zasłużony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relaks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zrealizowanie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niespełnionych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marzeń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spędzenie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wolnych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chwil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rodziną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seniorów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wielkiej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uciechy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możliwość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zaznania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spokoju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stabilizacji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jednak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jest to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także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możliwego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pogorszenia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zdrowia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zarówno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psychicznego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fizycznego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późnej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dorosłości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głównym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najczęściej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jedynym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źródłem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dochodów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stają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świadczenia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emerytalne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świadczenia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społeczne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Przejście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emeryturę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często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wiąże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obniżeniem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dochodów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poziomu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życia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Możliwość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swobodnego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gospodarowania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dochodem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istotnym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czynnikiem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determinującym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samopoczucie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podejmowanie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dodatkowych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aktywności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zaspokajania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potrzeb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wpływa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pozycję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środowisku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lokalnym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rodzinie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Wraz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wiekiem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utratą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samodzielności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sprawności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wzrasta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zapotrzebowanie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usługi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zwłaszcza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opiekuńcze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pielęgnacyjne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leków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pomimo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refundacji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ich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całkowitego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braku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są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bardzo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drogie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Większość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seniorów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cały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swój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miesięczny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dochód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przeznacza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wyżywienie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opiekę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lekarską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leki</a:t>
            </a:r>
            <a:r>
              <a:rPr lang="en-US" sz="12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</a:pP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5F16402C-A39A-41AA-87D1-71ECF09CDA4D}"/>
              </a:ext>
            </a:extLst>
          </p:cNvPr>
          <p:cNvSpPr txBox="1"/>
          <p:nvPr/>
        </p:nvSpPr>
        <p:spPr>
          <a:xfrm>
            <a:off x="4572000" y="1455108"/>
            <a:ext cx="8229600" cy="5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50"/>
              </a:lnSpc>
            </a:pPr>
            <a:r>
              <a:rPr lang="en-US" sz="1800" b="1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1800" b="1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czyli</a:t>
            </a:r>
            <a:r>
              <a:rPr lang="en-US" sz="1800" b="1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</a:t>
            </a:r>
            <a:r>
              <a:rPr lang="en-US" sz="1800" b="1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odpoczynku</a:t>
            </a:r>
            <a:r>
              <a:rPr lang="en-US" sz="1800" b="1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b="1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spc="-45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trosk</a:t>
            </a:r>
            <a:r>
              <a:rPr lang="en-US" sz="1800" b="1" spc="-45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59400303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xmlns="" id="{07BB8488-575C-409E-B211-B5D285F1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76" y="1196752"/>
            <a:ext cx="4470648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 EMERYTURY W DOBIE PANDEMII</a:t>
            </a:r>
            <a:r>
              <a:rPr lang="en-US" sz="4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ymbol zastępczy zawartości 9">
            <a:extLst>
              <a:ext uri="{FF2B5EF4-FFF2-40B4-BE49-F238E27FC236}">
                <a16:creationId xmlns:a16="http://schemas.microsoft.com/office/drawing/2014/main" xmlns="" id="{EF696EF7-2795-4E3B-873E-9FF00BE62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268" y="1916832"/>
            <a:ext cx="4038600" cy="452596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Przedłużająca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się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pandemia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ograniczenie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kontaktów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społecznych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permanentny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strach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zdrowie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własne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bliskich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powodują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poczucie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stałego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lęku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zmęczenia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części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osób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słabnącej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nadziei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powrót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normalności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przewidywalnym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czasie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Ograniczenia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uniemożliwiają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seniorom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spędzania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czasu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sposób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jakiego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oczekiwali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Odwołane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spotkania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Klubach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Seniorów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rzadkie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odwiedziny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bliskich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wudarzeń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kulturowych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towarzyskich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to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aktualne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doświadczenia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obce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współczesnym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seniorom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Adaptacja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aktualnie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panujących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obostrzeń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reguł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funkcjonowanie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cieniu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pandemii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starszego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społeczeństwa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niezwykle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krzywdzące</a:t>
            </a:r>
            <a:r>
              <a:rPr lang="en-US" sz="1400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xmlns="" id="{3055F8E2-1BB8-4598-9E5A-189EDBD263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2046611"/>
            <a:ext cx="4038600" cy="43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7321269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1">
            <a:extLst>
              <a:ext uri="{FF2B5EF4-FFF2-40B4-BE49-F238E27FC236}">
                <a16:creationId xmlns:a16="http://schemas.microsoft.com/office/drawing/2014/main" xmlns="" id="{4A72DC22-48BC-43CF-867C-CED379D8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6" y="1335627"/>
            <a:ext cx="8229600" cy="619596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JAKIE UTRUDNIENIA TOWARZYSZĄ SENIOROM W DOBIE PANDEMII?</a:t>
            </a:r>
            <a:br>
              <a:rPr lang="en-US" sz="2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xmlns="" id="{F5334EA6-7293-4BE4-AC20-58CEC175C116}"/>
              </a:ext>
            </a:extLst>
          </p:cNvPr>
          <p:cNvSpPr txBox="1"/>
          <p:nvPr/>
        </p:nvSpPr>
        <p:spPr>
          <a:xfrm>
            <a:off x="323528" y="2212157"/>
            <a:ext cx="3497466" cy="1889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</a:t>
            </a:r>
            <a:r>
              <a:rPr lang="en-US" b="1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dostępu</a:t>
            </a:r>
            <a:r>
              <a:rPr lang="en-US" b="1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b="1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specjalistów</a:t>
            </a:r>
            <a:endParaRPr lang="pl-PL" b="1" spc="-37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Starsi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ludzie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cierpiący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liczne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choroby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współtowarzyszące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mieli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znacznie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utrudniony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dostęp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lekarzy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specjalistów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endParaRPr lang="en-US" b="1" spc="-37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xmlns="" id="{194C600C-55F6-4090-BA19-721E6F6932C3}"/>
              </a:ext>
            </a:extLst>
          </p:cNvPr>
          <p:cNvSpPr txBox="1"/>
          <p:nvPr/>
        </p:nvSpPr>
        <p:spPr>
          <a:xfrm>
            <a:off x="4788024" y="2212157"/>
            <a:ext cx="3744416" cy="11099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Uciążliwe</a:t>
            </a:r>
            <a:r>
              <a:rPr lang="en-US" b="1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noszenie</a:t>
            </a:r>
            <a:r>
              <a:rPr lang="en-US" b="1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maseczek</a:t>
            </a:r>
            <a:endParaRPr lang="pl-PL" sz="2000" b="1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Maseczki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zasłaniające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powodowały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utrudnienia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oddychaniu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xmlns="" id="{7BE8F4C1-CB63-409C-879D-4BFEC1A7CBA4}"/>
              </a:ext>
            </a:extLst>
          </p:cNvPr>
          <p:cNvSpPr txBox="1"/>
          <p:nvPr/>
        </p:nvSpPr>
        <p:spPr>
          <a:xfrm>
            <a:off x="2319117" y="4140069"/>
            <a:ext cx="4937814" cy="1525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</a:t>
            </a:r>
            <a:r>
              <a:rPr lang="en-US" b="1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dostępu</a:t>
            </a:r>
            <a:r>
              <a:rPr lang="en-US" b="1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b="1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Instytucji</a:t>
            </a:r>
            <a:r>
              <a:rPr lang="en-US" b="1" spc="-37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37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Państwowych</a:t>
            </a:r>
            <a:endParaRPr lang="pl-PL" dirty="0">
              <a:solidFill>
                <a:srgbClr val="1A1B18"/>
              </a:solidFill>
              <a:latin typeface="Overpass Light"/>
            </a:endParaRPr>
          </a:p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Seniorzy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mający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problem z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podstawową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obsługą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Internetu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większości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przypadków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musieli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prosić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innych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celu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załatwienia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pilnych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spraw</a:t>
            </a:r>
            <a:r>
              <a:rPr lang="en-US" sz="16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67583223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1442</Words>
  <Application>Microsoft Office PowerPoint</Application>
  <PresentationFormat>Pokaz na ekranie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Slajd 1</vt:lpstr>
      <vt:lpstr>„Nie żałuj, że się starzejesz... To przywilej nie wszystkim dany."            </vt:lpstr>
      <vt:lpstr>„ Upływ czasu jest nieunikniony, ale jeśli zachowasz serce dziecka, nigdy się nie zestarzejesz.” </vt:lpstr>
      <vt:lpstr>ZDROWIE </vt:lpstr>
      <vt:lpstr>Slajd 5</vt:lpstr>
      <vt:lpstr>„Miłość bez samotności byłaby nieprawdą, samotność bez miłości rozpaczą."  ks. Jan Twardowski </vt:lpstr>
      <vt:lpstr>EMERYTURA... </vt:lpstr>
      <vt:lpstr>CZAS EMERYTURY W DOBIE PANDEMII </vt:lpstr>
      <vt:lpstr>JAKIE UTRUDNIENIA TOWARZYSZĄ SENIOROM W DOBIE PANDEMII? </vt:lpstr>
      <vt:lpstr>CZY PANEDEMIA OZNACZA WYKLUCZENIE ZE SPOŁECZEŃSTWA? </vt:lpstr>
      <vt:lpstr>DLACZEGO TAK WAŻNY JEST CZYNNY UDZIAŁ SENIORA W ŻYCIU SPOŁECZNYM? </vt:lpstr>
      <vt:lpstr>POTRZEBY SENIORÓW </vt:lpstr>
      <vt:lpstr>JAKĄ FUNKCJĘ PEŁNIĄ POTRZEBY SENIORÓW? </vt:lpstr>
      <vt:lpstr>NIE STARZEJE SIĘ TEN, KTO NIE MA NA TO CZASU... </vt:lpstr>
      <vt:lpstr>Slajd 15</vt:lpstr>
    </vt:vector>
  </TitlesOfParts>
  <Company>WSEI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konferencji data konferencji Może informacja skąd jest finansowana – małą czcionką</dc:title>
  <dc:creator>Pracownik</dc:creator>
  <cp:lastModifiedBy>Asus_Komputer</cp:lastModifiedBy>
  <cp:revision>20</cp:revision>
  <dcterms:created xsi:type="dcterms:W3CDTF">2020-11-03T09:14:43Z</dcterms:created>
  <dcterms:modified xsi:type="dcterms:W3CDTF">2021-06-09T11:33:00Z</dcterms:modified>
</cp:coreProperties>
</file>