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Arkusz_programu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Arkusz_programu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Osoby 65+ wyizolowane społecznie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8A-4B03-8C35-80A06EA3899A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8A-4B03-8C35-80A06EA3899A}"/>
              </c:ext>
            </c:extLst>
          </c:dPt>
          <c:cat>
            <c:strRef>
              <c:f>Arkusz1!$A$2:$A$3</c:f>
              <c:strCache>
                <c:ptCount val="2"/>
                <c:pt idx="0">
                  <c:v>Osoby 65+ wyizolowane</c:v>
                </c:pt>
                <c:pt idx="1">
                  <c:v>Osoby 65+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25.3</c:v>
                </c:pt>
                <c:pt idx="1">
                  <c:v>74.7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8A-4B03-8C35-80A06EA3899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Osoby 65+ wyizolowane społecznie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BD-4D98-8543-6865D53A34C8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BD-4D98-8543-6865D53A34C8}"/>
              </c:ext>
            </c:extLst>
          </c:dPt>
          <c:cat>
            <c:strRef>
              <c:f>Arkusz1!$A$2:$A$3</c:f>
              <c:strCache>
                <c:ptCount val="2"/>
                <c:pt idx="0">
                  <c:v>Osoby 65+ wyizolowane</c:v>
                </c:pt>
                <c:pt idx="1">
                  <c:v>Osoby 65+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9.2000000000000011</c:v>
                </c:pt>
                <c:pt idx="1">
                  <c:v>90.8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BD-4D98-8543-6865D53A34C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Osoby 75+ wyizolowane społecznie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Osoby 75+ wyizolowane społecznie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C2-4C0C-884D-08C73A93F673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C2-4C0C-884D-08C73A93F673}"/>
              </c:ext>
            </c:extLst>
          </c:dPt>
          <c:cat>
            <c:strRef>
              <c:f>Arkusz1!$A$2:$A$3</c:f>
              <c:strCache>
                <c:ptCount val="2"/>
                <c:pt idx="0">
                  <c:v>Osoby 75+ wyizolowane</c:v>
                </c:pt>
                <c:pt idx="1">
                  <c:v>Osoby 75+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14.1</c:v>
                </c:pt>
                <c:pt idx="1">
                  <c:v>85.9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C2-4C0C-884D-08C73A93F67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Osoby 65+ wyizolowane społecznie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B3-4282-889D-2F847C1DA06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B3-4282-889D-2F847C1DA066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B3-4282-889D-2F847C1DA066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B3-4282-889D-2F847C1DA066}"/>
              </c:ext>
            </c:extLst>
          </c:dPt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15.4</c:v>
                </c:pt>
                <c:pt idx="1">
                  <c:v>7.8</c:v>
                </c:pt>
                <c:pt idx="2">
                  <c:v>20.2</c:v>
                </c:pt>
                <c:pt idx="3">
                  <c:v>56.600000000000009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FB3-4282-889D-2F847C1DA06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Osoby 65+ wyizolowane społecznie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54-4580-8B25-A9B74C23D82E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54-4580-8B25-A9B74C23D82E}"/>
              </c:ext>
            </c:extLst>
          </c:dPt>
          <c:cat>
            <c:numRef>
              <c:f>Arkusz1!$A$2:$A$3</c:f>
              <c:numCache>
                <c:formatCode>General</c:formatCode>
                <c:ptCount val="2"/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43.4</c:v>
                </c:pt>
                <c:pt idx="1">
                  <c:v>56.6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54-4580-8B25-A9B74C23D82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Osoby 65+ wyizolowane społecznie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FD-4A59-91E8-4D69BA833288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FD-4A59-91E8-4D69BA833288}"/>
              </c:ext>
            </c:extLst>
          </c:dPt>
          <c:cat>
            <c:strRef>
              <c:f>Arkusz1!$A$2:$A$3</c:f>
              <c:strCache>
                <c:ptCount val="2"/>
                <c:pt idx="0">
                  <c:v>Osoby 65+ wyizolowane</c:v>
                </c:pt>
                <c:pt idx="1">
                  <c:v>Osoby 65+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9.2000000000000011</c:v>
                </c:pt>
                <c:pt idx="1">
                  <c:v>90.8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FD-4A59-91E8-4D69BA83328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Osoby 65+ wyizolowane społecznie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FF-47D7-98A3-22BFA248ABC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FF-47D7-98A3-22BFA248ABC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FF-47D7-98A3-22BFA248ABCD}"/>
              </c:ext>
            </c:extLst>
          </c:dPt>
          <c:cat>
            <c:strRef>
              <c:f>Arkusz1!$A$2:$A$4</c:f>
              <c:strCache>
                <c:ptCount val="2"/>
                <c:pt idx="0">
                  <c:v>Osoby 65+ wyizolowane</c:v>
                </c:pt>
                <c:pt idx="1">
                  <c:v>Osoby 65+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30</c:v>
                </c:pt>
                <c:pt idx="1">
                  <c:v>64.599999999999994</c:v>
                </c:pt>
                <c:pt idx="2">
                  <c:v>5.4000000000000066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FF-47D7-98A3-22BFA248ABCD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Osoby 65+ wyizolowane społecznie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DB-4001-9EA7-1CBC782CEDC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DB-4001-9EA7-1CBC782CEDCB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DB-4001-9EA7-1CBC782CEDCB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DB-4001-9EA7-1CBC782CEDCB}"/>
              </c:ext>
            </c:extLst>
          </c:dPt>
          <c:cat>
            <c:strRef>
              <c:f>Arkusz1!$A$2:$A$5</c:f>
              <c:strCache>
                <c:ptCount val="2"/>
                <c:pt idx="0">
                  <c:v>Osoby 65+ wyizolowane</c:v>
                </c:pt>
                <c:pt idx="1">
                  <c:v>Osoby 65+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59.5</c:v>
                </c:pt>
                <c:pt idx="1">
                  <c:v>36.6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FDB-4001-9EA7-1CBC782CEDC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7B0F-D197-4E4D-84E8-769F726FAB80}" type="datetimeFigureOut">
              <a:rPr lang="pl-PL" smtClean="0"/>
              <a:pPr/>
              <a:t>2021-06-13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 txBox="1">
            <a:spLocks/>
          </p:cNvSpPr>
          <p:nvPr/>
        </p:nvSpPr>
        <p:spPr>
          <a:xfrm>
            <a:off x="899592" y="4667126"/>
            <a:ext cx="7416824" cy="7060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Jakość życia osób starszych</a:t>
            </a:r>
            <a:br>
              <a:rPr lang="pl-PL" sz="60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Helvetica Neue"/>
              </a:rPr>
            </a:br>
            <a:r>
              <a:rPr lang="pl-PL" sz="6000" b="0" i="0" dirty="0">
                <a:solidFill>
                  <a:srgbClr val="00B0F0"/>
                </a:solidFill>
                <a:effectLst/>
                <a:latin typeface="Helvetica Neue"/>
              </a:rPr>
              <a:t>w czasie i po pandemii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ytuł 3"/>
          <p:cNvSpPr txBox="1">
            <a:spLocks/>
          </p:cNvSpPr>
          <p:nvPr/>
        </p:nvSpPr>
        <p:spPr>
          <a:xfrm>
            <a:off x="2843808" y="5675238"/>
            <a:ext cx="3456384" cy="7060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algn="ctr"/>
            <a:r>
              <a:rPr lang="pl-PL" sz="3200" dirty="0"/>
              <a:t>AUTOR:</a:t>
            </a:r>
            <a:br>
              <a:rPr lang="pl-PL" sz="3200" dirty="0"/>
            </a:br>
            <a:r>
              <a:rPr lang="pl-PL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BARTOSZ SKOCZEŃ</a:t>
            </a:r>
            <a:br>
              <a:rPr lang="pl-PL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pl-PL" sz="3200" dirty="0">
                <a:solidFill>
                  <a:srgbClr val="0070C0"/>
                </a:solidFill>
              </a:rPr>
              <a:t>STUDENT III ROKU PSYCHOLOGII J-N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B3C5A4B1-D66F-4BE2-A108-73C8A415B90D}"/>
              </a:ext>
            </a:extLst>
          </p:cNvPr>
          <p:cNvSpPr txBox="1">
            <a:spLocks/>
          </p:cNvSpPr>
          <p:nvPr/>
        </p:nvSpPr>
        <p:spPr>
          <a:xfrm>
            <a:off x="1691679" y="1844824"/>
            <a:ext cx="5760640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ODSETEK OSÓB 75+ WYIZOLOWANYCH SPOŁECZNIE: </a:t>
            </a:r>
            <a:r>
              <a:rPr lang="pl-PL" sz="1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14,1%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65E01F40-EA99-4EAD-8EB4-6F8CF6D78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37436526"/>
              </p:ext>
            </p:extLst>
          </p:nvPr>
        </p:nvGraphicFramePr>
        <p:xfrm>
          <a:off x="3365781" y="2756514"/>
          <a:ext cx="2412437" cy="270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8464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766A5F24-6F1D-4DEB-A8F1-339FE84368C7}"/>
              </a:ext>
            </a:extLst>
          </p:cNvPr>
          <p:cNvSpPr txBox="1">
            <a:spLocks/>
          </p:cNvSpPr>
          <p:nvPr/>
        </p:nvSpPr>
        <p:spPr>
          <a:xfrm>
            <a:off x="467544" y="2420888"/>
            <a:ext cx="8306680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Warte podkreślenia w tym momencie jest również to, że to właśnie seniorzy z decydowanej większości są osobami funkcjonującymi na co dzień w jednoosobowych gospodarstwach domowych. Wzmacnia to dodatkowo poczucie samotności i izolacje takich osób.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DDA7FCF-EBC1-4885-8F63-1AAA41305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73" y="112474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3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E5B0ACF9-752D-4019-9B60-D973AF2DACC8}"/>
              </a:ext>
            </a:extLst>
          </p:cNvPr>
          <p:cNvSpPr txBox="1">
            <a:spLocks/>
          </p:cNvSpPr>
          <p:nvPr/>
        </p:nvSpPr>
        <p:spPr>
          <a:xfrm>
            <a:off x="305526" y="1556792"/>
            <a:ext cx="8532948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Font typeface="Arial" pitchFamily="34" charset="0"/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Alarmujące</a:t>
            </a:r>
            <a:r>
              <a:rPr lang="pl-PL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</a:t>
            </a:r>
            <a:r>
              <a:rPr lang="pl-PL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457200" algn="just">
              <a:lnSpc>
                <a:spcPct val="107000"/>
              </a:lnSpc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15,4% osób nie utrzymywało żadnych  kontaktów  ze  znajomymi</a:t>
            </a:r>
          </a:p>
          <a:p>
            <a:pPr marL="457200" algn="just">
              <a:lnSpc>
                <a:spcPct val="107000"/>
              </a:lnSpc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7,8% deklarowało, że rozmawia/spotyka się ze znajomymi rzadziej niż raz w roku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20,2% osób spotkało się ze znajomymi nie częściej niż raz w roku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FAF503C0-7B92-4A9D-AE7F-9E3E0622A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09707565"/>
              </p:ext>
            </p:extLst>
          </p:nvPr>
        </p:nvGraphicFramePr>
        <p:xfrm>
          <a:off x="2566154" y="3430235"/>
          <a:ext cx="4011692" cy="270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0136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8F891F2B-DF26-4587-9AF9-BD1E70357FD5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666720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Alarmujący Wniosek</a:t>
            </a: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okresie bezpośrednim przed pandemią aż 43,4% osób 65+ miało ograniczone do minimum lub nie miało w ogóle kontaktu z bliskimi sobie osobami spoza rodziny.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6AA0A317-E88B-4E8D-8FF8-652A39D8E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28145085"/>
              </p:ext>
            </p:extLst>
          </p:nvPr>
        </p:nvGraphicFramePr>
        <p:xfrm>
          <a:off x="2203613" y="3429000"/>
          <a:ext cx="4855029" cy="270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045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A4B40D29-136D-45A9-9075-070787459ABF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522704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przytoczonych powyżej danych jasno wynika, że jeszcze przed przymusową izolacja spowodowaną pandemią Covid-19 aż </a:t>
            </a:r>
            <a:r>
              <a:rPr lang="pl-PL" sz="1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9,8% 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osób starszych żyło odizolowaniu społecznym. 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A31D4073-D625-404D-AC29-727FAE78B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65134038"/>
              </p:ext>
            </p:extLst>
          </p:nvPr>
        </p:nvGraphicFramePr>
        <p:xfrm>
          <a:off x="-196823" y="2420888"/>
          <a:ext cx="4855029" cy="270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az 4" descr="Obraz zawierający osoba, mężczyzna, ściana, wewnątrz&#10;&#10;Opis wygenerowany automatycznie">
            <a:extLst>
              <a:ext uri="{FF2B5EF4-FFF2-40B4-BE49-F238E27FC236}">
                <a16:creationId xmlns:a16="http://schemas.microsoft.com/office/drawing/2014/main" xmlns="" id="{EBDBBA13-243A-458C-BC93-112281D2D9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708" y="1302927"/>
            <a:ext cx="7416824" cy="49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96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3345DA1E-2480-47BA-8210-155A60A14508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450696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Aktywności fizyczne i </a:t>
            </a:r>
            <a:r>
              <a:rPr lang="pl-PL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społeczne</a:t>
            </a:r>
            <a:endParaRPr lang="pl-PL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B35C937-CAB8-4B67-A531-72E4FA857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0082" y="1268760"/>
            <a:ext cx="8108382" cy="45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79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3345DA1E-2480-47BA-8210-155A60A14508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450696" cy="4257838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zdecydowanie najgłówniejszą formą aktywności fizycznej osób 65+ stanowią spacery.</a:t>
            </a: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Przed pandemią tą formę aktywności uprawiało 57% osób. Wielkość braku aktywności fizycznej to : </a:t>
            </a: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78% osób 65+ </a:t>
            </a: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89% 75+</a:t>
            </a:r>
            <a:endParaRPr lang="pl-PL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B35C937-CAB8-4B67-A531-72E4FA857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7809" y="1401208"/>
            <a:ext cx="8108382" cy="45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298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48A6A35B-76AA-4BF1-AB5C-B05315ECBB08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450696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Kompetencje </a:t>
            </a:r>
            <a:r>
              <a:rPr lang="pl-PL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cyfrowe</a:t>
            </a: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tekst, mężczyzna, osoba, wewnątrz&#10;&#10;Opis wygenerowany automatycznie">
            <a:extLst>
              <a:ext uri="{FF2B5EF4-FFF2-40B4-BE49-F238E27FC236}">
                <a16:creationId xmlns:a16="http://schemas.microsoft.com/office/drawing/2014/main" xmlns="" id="{CA8B5197-DD86-41D1-8309-8E3859212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564904"/>
            <a:ext cx="4536504" cy="25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883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4CC55CFC-D328-4935-88A6-93F560A1ED74}"/>
              </a:ext>
            </a:extLst>
          </p:cNvPr>
          <p:cNvSpPr txBox="1">
            <a:spLocks/>
          </p:cNvSpPr>
          <p:nvPr/>
        </p:nvSpPr>
        <p:spPr>
          <a:xfrm>
            <a:off x="369776" y="1916832"/>
            <a:ext cx="8378688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tylko w dobie </a:t>
            </a:r>
            <a:r>
              <a:rPr lang="pl-PL" sz="18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pandemii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lecz w każdych warunkach w dzisiejszym </a:t>
            </a:r>
            <a:r>
              <a:rPr lang="pl-PL" sz="1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świecie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posiadanie kompetencji cyfrowych jest znaczącą umiejętnością mającą ogromny wpływ na nasze funkcjonowanie. Obejmują one umiejętność korzystania z informacji i danych, komunikowanie się i współpracę, umiejętność korzystania z mediów, tworzenie treści cyfrowych. 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tekst, osoba, siedzi, trawa&#10;&#10;Opis wygenerowany automatycznie">
            <a:extLst>
              <a:ext uri="{FF2B5EF4-FFF2-40B4-BE49-F238E27FC236}">
                <a16:creationId xmlns:a16="http://schemas.microsoft.com/office/drawing/2014/main" xmlns="" id="{CA2583E2-C7FB-4309-9674-3337ACD29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39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819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23F7DC2A-F897-4DA1-BAC2-3E52424CBAAB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450696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Wyniki raportu</a:t>
            </a: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„Wykorzystanie technologii informacyjno-komunikacyjnych  w  gospodarstwach  domowych” (Główny Urząd Statystyczny, 2020) aż 30% seniorów 65+ korzystało z internetu w ciągu ostatnich 3 miesięcy, 64,6% nigdy go nie użytkowało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DB45227C-198F-420E-8BA7-24F1396867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37513720"/>
              </p:ext>
            </p:extLst>
          </p:nvPr>
        </p:nvGraphicFramePr>
        <p:xfrm>
          <a:off x="2733294" y="3789040"/>
          <a:ext cx="3579644" cy="177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5460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wartość — symbol zastępczy 2">
            <a:extLst>
              <a:ext uri="{FF2B5EF4-FFF2-40B4-BE49-F238E27FC236}">
                <a16:creationId xmlns:a16="http://schemas.microsoft.com/office/drawing/2014/main" xmlns="" id="{7BC645FD-2C9E-4E8C-A4F9-595728653C69}"/>
              </a:ext>
            </a:extLst>
          </p:cNvPr>
          <p:cNvSpPr txBox="1">
            <a:spLocks/>
          </p:cNvSpPr>
          <p:nvPr/>
        </p:nvSpPr>
        <p:spPr>
          <a:xfrm>
            <a:off x="660444" y="2492896"/>
            <a:ext cx="7823112" cy="2448272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Polsce osoby 65+ stanowią ponad </a:t>
            </a:r>
            <a:r>
              <a:rPr lang="pl-PL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mieszkańców 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naszego pięknego kraju. Są oni grupą rosnącą i dość mocno zróżnicowaną. 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Progności szacują że już w 2030 roku będzie liczyła niemal </a:t>
            </a:r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 ogółu mieszkańców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w roku 2050 przekroczy 40%. Jak w dobie COVID-19 wygląda sytuacja osób najstarszych, czyli kobiet i mężczyzn w wieku 60 i więcej lat?</a:t>
            </a:r>
          </a:p>
        </p:txBody>
      </p:sp>
      <p:pic>
        <p:nvPicPr>
          <p:cNvPr id="3" name="Obraz 2" descr="Obraz zawierający pozujący, osoba, grupa, stare&#10;&#10;Opis wygenerowany automatycznie">
            <a:extLst>
              <a:ext uri="{FF2B5EF4-FFF2-40B4-BE49-F238E27FC236}">
                <a16:creationId xmlns:a16="http://schemas.microsoft.com/office/drawing/2014/main" xmlns="" id="{B98C92FE-A775-481E-98D6-C4FBEA438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913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08CB3B0F-AD5A-4422-B0FA-AA6E13DF28AA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450696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starsze posiadające kompetencje cyfrowe mogą realizować część spraw i utrzymywać relacje z bliskimi bądź znajomymi za pomocą nowych technologii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okno, starsze&#10;&#10;Opis wygenerowany automatycznie">
            <a:extLst>
              <a:ext uri="{FF2B5EF4-FFF2-40B4-BE49-F238E27FC236}">
                <a16:creationId xmlns:a16="http://schemas.microsoft.com/office/drawing/2014/main" xmlns="" id="{DEDAECC2-C023-49DB-A9F4-FE607D176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211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05E7AAD5-AF3F-49B1-97F9-F2B1645802B7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450696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 wynikające z przeprowadzonego badania „JAKOŚĆ ŻYCIA OSÓB STARSZYCH W POLSCE W PIERWSZYM ROKU PANDEMII COVID-19” wskazują jednoznacznie 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59,5 % -  kondycja psychiczna jest gorsza niż przed pandemią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36,6 % - nie odczuwa żadnych zmian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3,8 % - lepiej niż przed rozpoczęciem pandemii w Polsce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30184095-2D21-4B50-B445-D3323A84A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566773"/>
              </p:ext>
            </p:extLst>
          </p:nvPr>
        </p:nvGraphicFramePr>
        <p:xfrm>
          <a:off x="2095601" y="3645024"/>
          <a:ext cx="4855029" cy="270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29876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2FCA7A2A-B783-4468-AFE3-6A1D89B06D1D}"/>
              </a:ext>
            </a:extLst>
          </p:cNvPr>
          <p:cNvSpPr txBox="1">
            <a:spLocks/>
          </p:cNvSpPr>
          <p:nvPr/>
        </p:nvSpPr>
        <p:spPr>
          <a:xfrm>
            <a:off x="346651" y="2276872"/>
            <a:ext cx="8450697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Aktywność fizyczna – z przeprowadzonego badania widać bardzo jasno że ograniczyło ją aż </a:t>
            </a:r>
            <a:r>
              <a:rPr lang="pl-PL" sz="1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62,80 % 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osób.</a:t>
            </a:r>
            <a:b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to na tyle </a:t>
            </a:r>
            <a:r>
              <a:rPr lang="pl-PL" sz="18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istotny fakt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ponieważ wskazuje na korelację aktywności fizycznej z ogólnym dobrostanem seniorów.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osoba, wewnątrz&#10;&#10;Opis wygenerowany automatycznie">
            <a:extLst>
              <a:ext uri="{FF2B5EF4-FFF2-40B4-BE49-F238E27FC236}">
                <a16:creationId xmlns:a16="http://schemas.microsoft.com/office/drawing/2014/main" xmlns="" id="{E19ECD71-DA28-4FED-B31F-92E61D8F2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01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389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03022C95-CE16-4E0B-BDFB-23C660812B20}"/>
              </a:ext>
            </a:extLst>
          </p:cNvPr>
          <p:cNvSpPr txBox="1">
            <a:spLocks/>
          </p:cNvSpPr>
          <p:nvPr/>
        </p:nvSpPr>
        <p:spPr>
          <a:xfrm>
            <a:off x="274644" y="1988840"/>
            <a:ext cx="8594712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Aktywność fizyczna 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utrzymaniu względnej samodzielności przez osoby starsze. Wpływa również pozytywnie na oczekiwaną długość i jakość ich życia.</a:t>
            </a: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Połączenie </a:t>
            </a:r>
            <a:r>
              <a:rPr lang="pl-PL" sz="1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ograniczenia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aktywności  wraz z gorszym dostępem do usług medycznych może być niebezpieczną hybrydą prowadzącą do istotnego wzrostu śmiertelności w grupie seniorów.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325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9A8DC078-D99D-4F96-B4D8-9A26FD9B4ABC}"/>
              </a:ext>
            </a:extLst>
          </p:cNvPr>
          <p:cNvSpPr txBox="1">
            <a:spLocks/>
          </p:cNvSpPr>
          <p:nvPr/>
        </p:nvSpPr>
        <p:spPr>
          <a:xfrm>
            <a:off x="283550" y="2852936"/>
            <a:ext cx="8608930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40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ZMĘCZENIE</a:t>
            </a:r>
            <a:endParaRPr lang="pl-PL" sz="40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osoba, wewnątrz&#10;&#10;Opis wygenerowany automatycznie">
            <a:extLst>
              <a:ext uri="{FF2B5EF4-FFF2-40B4-BE49-F238E27FC236}">
                <a16:creationId xmlns:a16="http://schemas.microsoft.com/office/drawing/2014/main" xmlns="" id="{F34ACD44-D9DC-4F49-82E0-DA33A2C29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3949"/>
            <a:ext cx="9144000" cy="515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450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12879861-7B27-4CB7-8888-BD7587E9CE38}"/>
              </a:ext>
            </a:extLst>
          </p:cNvPr>
          <p:cNvSpPr txBox="1">
            <a:spLocks/>
          </p:cNvSpPr>
          <p:nvPr/>
        </p:nvSpPr>
        <p:spPr>
          <a:xfrm>
            <a:off x="310648" y="2348880"/>
            <a:ext cx="8522704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53,6%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deklaruje zmęczenie obostrzeniami epidemicznymi takimi jak 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nakaz noszenia maseczki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możliwości uczestnictwa w spotkaniach i zgromadzeniach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utrudnienia w pracy urzędów czy punktów detalicznych i usługowych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003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4545BA3C-DD48-4C18-8B41-3542CF6C28AA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522704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Ograniczenie kontaktów społecznych w trakcie pandemii </a:t>
            </a:r>
            <a:r>
              <a:rPr lang="pl-PL" sz="18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koronawirusa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60–69 lat aż 52%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&gt; 39,2%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&gt; 34,5%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osoba, starsze&#10;&#10;Opis wygenerowany automatycznie">
            <a:extLst>
              <a:ext uri="{FF2B5EF4-FFF2-40B4-BE49-F238E27FC236}">
                <a16:creationId xmlns:a16="http://schemas.microsoft.com/office/drawing/2014/main" xmlns="" id="{6DABEB11-B19C-4471-9720-8F48441FF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42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44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6689CDC3-B14D-49BB-AB34-0DA42DB29573}"/>
              </a:ext>
            </a:extLst>
          </p:cNvPr>
          <p:cNvSpPr txBox="1">
            <a:spLocks/>
          </p:cNvSpPr>
          <p:nvPr/>
        </p:nvSpPr>
        <p:spPr>
          <a:xfrm>
            <a:off x="297767" y="2708920"/>
            <a:ext cx="8522705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2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Samopoczucie emocjonalne: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34,6% - rozdrażnienie i niepokój w porównaniu do czasu sprzed pandemii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ściana, wewnątrz, osoba, mężczyzna&#10;&#10;Opis wygenerowany automatycznie">
            <a:extLst>
              <a:ext uri="{FF2B5EF4-FFF2-40B4-BE49-F238E27FC236}">
                <a16:creationId xmlns:a16="http://schemas.microsoft.com/office/drawing/2014/main" xmlns="" id="{627D2ABE-0333-4D5E-8746-39EBC71F8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368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D454B7F5-CA41-4E31-BEE6-42BA0E1D1EDE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522704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to szczególnie alarmujące gdyż stres jest jednym z głównych czynników powodujących spadek jakości życia. Jednocześnie jest czynnikiem który zdecydowanie zwiększa  możliwość wystąpienia niepożądanych efektów zdrowotnych.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BD03649-A4BF-4A5F-91BB-4726065F4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896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94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CEA972AA-6DCC-4949-8285-8E09D41A9654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378688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40,2% 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seniorów uważa, że działania państwa „niewystarczająco chronią i wspierają seniorów w czasie pandemii”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mężczyzna, osoba, kostium, noszenie&#10;&#10;Opis wygenerowany automatycznie">
            <a:extLst>
              <a:ext uri="{FF2B5EF4-FFF2-40B4-BE49-F238E27FC236}">
                <a16:creationId xmlns:a16="http://schemas.microsoft.com/office/drawing/2014/main" xmlns="" id="{4398433A-2311-4CEB-906D-45F6B3CE8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768" y="1052736"/>
            <a:ext cx="8604448" cy="54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86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xmlns="" id="{32CBAF1F-5AE4-4B2F-B6FD-26C2EC4C943A}"/>
              </a:ext>
            </a:extLst>
          </p:cNvPr>
          <p:cNvSpPr txBox="1">
            <a:spLocks/>
          </p:cNvSpPr>
          <p:nvPr/>
        </p:nvSpPr>
        <p:spPr>
          <a:xfrm>
            <a:off x="319244" y="1700808"/>
            <a:ext cx="8505511" cy="2448272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LICZBA OSÓB 65+ W POLSCE W 2019 R.</a:t>
            </a: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 w dniu 31 XII 2019 r.</a:t>
            </a: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9 703 000</a:t>
            </a: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CZYLI </a:t>
            </a:r>
            <a:r>
              <a:rPr lang="pl-PL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25,3% SPOŁECZEŃSTWA</a:t>
            </a:r>
            <a:endParaRPr lang="pl-PL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Liczba mieszkańców Polski : 	</a:t>
            </a:r>
            <a:r>
              <a:rPr lang="pl-PL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38,383 mln</a:t>
            </a: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56F4BE2A-B372-475A-88EE-506CBB969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35279459"/>
              </p:ext>
            </p:extLst>
          </p:nvPr>
        </p:nvGraphicFramePr>
        <p:xfrm>
          <a:off x="2807804" y="4293096"/>
          <a:ext cx="3528392" cy="206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17123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449E84FB-C8E0-48BE-A437-90255916FCC9}"/>
              </a:ext>
            </a:extLst>
          </p:cNvPr>
          <p:cNvSpPr txBox="1">
            <a:spLocks/>
          </p:cNvSpPr>
          <p:nvPr/>
        </p:nvSpPr>
        <p:spPr>
          <a:xfrm>
            <a:off x="297767" y="1844824"/>
            <a:ext cx="8522705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Ograniczony dostęp do służby zdrowia w trakcie trwania pandemii koronawirusa &gt; </a:t>
            </a:r>
            <a:r>
              <a:rPr lang="pl-PL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 seniorów</a:t>
            </a:r>
            <a:endParaRPr lang="pl-PL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zewnętrzne, osoba, transport, ciągnięcie&#10;&#10;Opis wygenerowany automatycznie">
            <a:extLst>
              <a:ext uri="{FF2B5EF4-FFF2-40B4-BE49-F238E27FC236}">
                <a16:creationId xmlns:a16="http://schemas.microsoft.com/office/drawing/2014/main" xmlns="" id="{B4D8C4CC-0B59-41EF-BEA2-2C3616B41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68760"/>
            <a:ext cx="7668344" cy="510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932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01E20E17-31D3-4D09-9CBE-59454ACD5321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522704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ZGODA osób badanych Z PRZEDSTAWIONYMI STWIERDZENIAMI – DOSTĘP DO LEKARZY. </a:t>
            </a: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 500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mężczyzna, osoba, pozujący, krawat&#10;&#10;Opis wygenerowany automatycznie">
            <a:extLst>
              <a:ext uri="{FF2B5EF4-FFF2-40B4-BE49-F238E27FC236}">
                <a16:creationId xmlns:a16="http://schemas.microsoft.com/office/drawing/2014/main" xmlns="" id="{3934A2D6-4A55-46E6-9941-CCC209755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50" y="2771562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8460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1EC81550-D36A-4472-92F2-B518A2B0D695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450696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Trudniej jest mi się dostać do lekarza internisty – 65,0 %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Trudniej jest mi się dostać do lekarzy specjalistów – 63,8 %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Trudniej jest mi skorzystać z usług leczniczych lub rehabilitacyjnych 60,6%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DRB/IPS 2021</a:t>
            </a:r>
          </a:p>
        </p:txBody>
      </p:sp>
    </p:spTree>
    <p:extLst>
      <p:ext uri="{BB962C8B-B14F-4D97-AF65-F5344CB8AC3E}">
        <p14:creationId xmlns:p14="http://schemas.microsoft.com/office/powerpoint/2010/main" xmlns="" val="808408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46F55BF3-1610-4BF3-B341-87649A1C9106}"/>
              </a:ext>
            </a:extLst>
          </p:cNvPr>
          <p:cNvSpPr txBox="1">
            <a:spLocks/>
          </p:cNvSpPr>
          <p:nvPr/>
        </p:nvSpPr>
        <p:spPr>
          <a:xfrm>
            <a:off x="297768" y="1340768"/>
            <a:ext cx="8522704" cy="346575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Dostęp i korzystanie z nowych technologii i cyfryzacji : </a:t>
            </a: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WŚRÓD OSÓB W WIEKU </a:t>
            </a:r>
            <a:r>
              <a:rPr lang="pl-PL" sz="1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60–70 LAT 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INTERNETU KORZYSTA </a:t>
            </a:r>
            <a:r>
              <a:rPr lang="pl-PL" sz="18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40,4% 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OSÓB</a:t>
            </a:r>
            <a:b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WŚRÓD OSÓB W WIEKU </a:t>
            </a:r>
            <a:r>
              <a:rPr lang="pl-PL" sz="1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71–80 LAT 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INTERNETU KORZYSTA JUŻ TYLKO </a:t>
            </a:r>
            <a:r>
              <a:rPr lang="pl-PL" sz="18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14,4%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WŚRÓD OSÓB </a:t>
            </a:r>
            <a:r>
              <a:rPr lang="pl-PL" sz="1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80+ 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JEDYNIE </a:t>
            </a:r>
            <a:r>
              <a:rPr lang="pl-PL" sz="18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7,3% 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KORZYSTA Z INTERNETU</a:t>
            </a: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Komputer+ telefon + internet</a:t>
            </a:r>
            <a:b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Wyżej wymienione składowe niwelują poczucie osamotnienia i pomagają lepiej jakościowo funkcjonować w czasie kryzysu.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325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0A25A53B-CC87-4736-84AC-2054B8C4ABA3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594712" cy="2448272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Obniżenie parametrów subiektywnie ocenianej jakości życia, spadek kondycji psychofizycznej, pogłębione osamotnienie to społeczne i indywidualne efekty pandemii widoczne w życiu seniorów, głównie u osób prowadzących jednoosobowe gospodarstwa domowe. Milionom polskich seniorów żyje się w pandemii źle, wsparcie instytucji publicznych jest bardzo słabe. Dodatkowo w samym 2020 r. odnotowano wśród osób 60+ kilkadziesiąt tysięcy „nadmiarowych” śmierci będących efektem niewydolności służby zdrowia obnażonych przez COVID-19. Nasze badanie wskazuje na konieczność zaplanowania nowej krajowej polityki wsparcia osób starszych, których społeczność została zdemolowana przez COVID-19 i złą polityką państwa – mówi Przemysław Wiśniewski, dyrektor "Senior Hub". Instytutu Polityki Senioralnej.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280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E0949305-7B5E-49D9-81DF-C17213A159FD}"/>
              </a:ext>
            </a:extLst>
          </p:cNvPr>
          <p:cNvSpPr txBox="1">
            <a:spLocks/>
          </p:cNvSpPr>
          <p:nvPr/>
        </p:nvSpPr>
        <p:spPr>
          <a:xfrm>
            <a:off x="338167" y="1556792"/>
            <a:ext cx="8554313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Popandemiczne </a:t>
            </a:r>
            <a:r>
              <a:rPr lang="pl-PL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wnioski</a:t>
            </a: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polepszające przyszłościowo życie seniorów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mężczyzna, osoba, stare, starsze&#10;&#10;Opis wygenerowany automatycznie">
            <a:extLst>
              <a:ext uri="{FF2B5EF4-FFF2-40B4-BE49-F238E27FC236}">
                <a16:creationId xmlns:a16="http://schemas.microsoft.com/office/drawing/2014/main" xmlns="" id="{82CEF633-6C49-4919-8841-2A5B84848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257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F1EBE729-F398-481C-B76F-C792618B85D1}"/>
              </a:ext>
            </a:extLst>
          </p:cNvPr>
          <p:cNvSpPr txBox="1">
            <a:spLocks/>
          </p:cNvSpPr>
          <p:nvPr/>
        </p:nvSpPr>
        <p:spPr>
          <a:xfrm>
            <a:off x="297767" y="3671899"/>
            <a:ext cx="8522705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Podstawowe wsparcie i usługi powinny być dostępne blisko miejsca zamieszkania, najlepiej – w odległości spaceru od domu albo krótkiego przejazdu dostępną komunikacją publiczną.</a:t>
            </a:r>
            <a:endParaRPr lang="pl-PL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osoba, wewnątrz, starsze&#10;&#10;Opis wygenerowany automatycznie">
            <a:extLst>
              <a:ext uri="{FF2B5EF4-FFF2-40B4-BE49-F238E27FC236}">
                <a16:creationId xmlns:a16="http://schemas.microsoft.com/office/drawing/2014/main" xmlns="" id="{8C38AC5C-BC33-401C-8CDE-E6660F946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848" y="1124745"/>
            <a:ext cx="730830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504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30675172-3FA6-4AA5-A71F-C05E72023B07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522704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Szkolenia pozwalające na poznanie nowych technologii  mogą być dobrym narzędziem podnoszenia jakości życia.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osoba, starsze&#10;&#10;Opis wygenerowany automatycznie">
            <a:extLst>
              <a:ext uri="{FF2B5EF4-FFF2-40B4-BE49-F238E27FC236}">
                <a16:creationId xmlns:a16="http://schemas.microsoft.com/office/drawing/2014/main" xmlns="" id="{1C6A2AAB-2753-477D-B000-4159E20F6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495" y="2204864"/>
            <a:ext cx="69532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041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8531A2E1-F65D-4DE1-A437-9A6F1A8203CC}"/>
              </a:ext>
            </a:extLst>
          </p:cNvPr>
          <p:cNvSpPr txBox="1">
            <a:spLocks/>
          </p:cNvSpPr>
          <p:nvPr/>
        </p:nvSpPr>
        <p:spPr>
          <a:xfrm>
            <a:off x="297767" y="3194806"/>
            <a:ext cx="8378689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ograniczać wszelkie rodzaje wykluczenia osób starszych, czy to społeczne, czy cyfrowe, i tworzyć przestrzeń do włączania seniorów w życie społeczne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osoba, starsze&#10;&#10;Opis wygenerowany automatycznie">
            <a:extLst>
              <a:ext uri="{FF2B5EF4-FFF2-40B4-BE49-F238E27FC236}">
                <a16:creationId xmlns:a16="http://schemas.microsoft.com/office/drawing/2014/main" xmlns="" id="{D814C0BE-44CB-4E0F-93BD-0EAFF4A43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816" y="1238839"/>
            <a:ext cx="7884368" cy="525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512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B8590E52-69FA-470C-8C27-09AA4C38B834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522704" cy="2448272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Bibliografia :</a:t>
            </a:r>
          </a:p>
          <a:p>
            <a:pPr algn="just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WHO: WHOQOL. Measuring Quality of Life. Division of mental he-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prevention of substance abuse.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</a:t>
            </a:r>
          </a:p>
          <a:p>
            <a:pPr algn="just">
              <a:lnSpc>
                <a:spcPct val="107000"/>
              </a:lnSpc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Europejskiego Badania Warunków Życia Ludności EU-SILC (GUS, 2020)</a:t>
            </a:r>
          </a:p>
          <a:p>
            <a:pPr algn="just">
              <a:lnSpc>
                <a:spcPct val="107000"/>
              </a:lnSpc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Jakość życia osób starszych w Polsce 2020 (GUS,  2020)  </a:t>
            </a:r>
          </a:p>
          <a:p>
            <a:pPr algn="just">
              <a:lnSpc>
                <a:spcPct val="107000"/>
              </a:lnSpc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Kubicki, P., (2021), Polityka wobec osób starszych po pandemii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Jakość życia osób starszych w Polsce w pierwszym roku pandemii covid-19, Senior HUB, (2021)</a:t>
            </a:r>
          </a:p>
        </p:txBody>
      </p:sp>
    </p:spTree>
    <p:extLst>
      <p:ext uri="{BB962C8B-B14F-4D97-AF65-F5344CB8AC3E}">
        <p14:creationId xmlns:p14="http://schemas.microsoft.com/office/powerpoint/2010/main" xmlns="" val="138234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62BE8B7D-2482-48DE-ABB0-7F7D47702A54}"/>
              </a:ext>
            </a:extLst>
          </p:cNvPr>
          <p:cNvSpPr txBox="1">
            <a:spLocks/>
          </p:cNvSpPr>
          <p:nvPr/>
        </p:nvSpPr>
        <p:spPr>
          <a:xfrm>
            <a:off x="274644" y="2348880"/>
            <a:ext cx="8594712" cy="2448272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Według definicji </a:t>
            </a:r>
            <a:r>
              <a:rPr lang="pl-PL" sz="2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pl-PL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2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Światowa Organizacja Zdrowia</a:t>
            </a:r>
            <a:r>
              <a:rPr lang="pl-PL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ang. </a:t>
            </a:r>
            <a:r>
              <a:rPr lang="pl-PL" sz="2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Health Organisation</a:t>
            </a:r>
            <a:r>
              <a:rPr lang="pl-PL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jakość życia (QOL, ang. quality of life) to subiektywna ocena przez jednostkę jej sytuacji życiowej w odniesieniu do kultury, w której ta jednostka żyje, jej systemu wartości, celów, oczekiwań, zainteresowań.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B94ADE31-BB26-47F2-9C69-8DE930FBE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143000"/>
            <a:ext cx="9144000" cy="53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640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3FF2A2-D7E9-4E4D-9807-D82AC6D1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2348880"/>
            <a:ext cx="7560840" cy="2362199"/>
          </a:xfrm>
        </p:spPr>
        <p:txBody>
          <a:bodyPr rtlCol="0">
            <a:normAutofit/>
          </a:bodyPr>
          <a:lstStyle/>
          <a:p>
            <a:pPr algn="ctr" rtl="0"/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Dziękuję</a:t>
            </a:r>
            <a:r>
              <a:rPr lang="pl-PL" b="1" dirty="0"/>
              <a:t> za udział w prezentacji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4229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xmlns="" id="{32CBAF1F-5AE4-4B2F-B6FD-26C2EC4C943A}"/>
              </a:ext>
            </a:extLst>
          </p:cNvPr>
          <p:cNvSpPr txBox="1">
            <a:spLocks/>
          </p:cNvSpPr>
          <p:nvPr/>
        </p:nvSpPr>
        <p:spPr>
          <a:xfrm>
            <a:off x="319244" y="1700808"/>
            <a:ext cx="8505511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osoba, wewnątrz&#10;&#10;Opis wygenerowany automatycznie">
            <a:extLst>
              <a:ext uri="{FF2B5EF4-FFF2-40B4-BE49-F238E27FC236}">
                <a16:creationId xmlns:a16="http://schemas.microsoft.com/office/drawing/2014/main" xmlns="" id="{94073318-AE2F-4D98-8F33-D666C53C5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432" y="1340768"/>
            <a:ext cx="9364864" cy="5112568"/>
          </a:xfrm>
          <a:prstGeom prst="rect">
            <a:avLst/>
          </a:prstGeom>
        </p:spPr>
      </p:pic>
      <p:sp>
        <p:nvSpPr>
          <p:cNvPr id="4" name="Zawartość — symbol zastępczy 2">
            <a:extLst>
              <a:ext uri="{FF2B5EF4-FFF2-40B4-BE49-F238E27FC236}">
                <a16:creationId xmlns:a16="http://schemas.microsoft.com/office/drawing/2014/main" xmlns="" id="{29B13B07-BA9B-4643-8251-D20D1764FC08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234672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88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Zdrowie </a:t>
            </a:r>
            <a:endParaRPr lang="pl-PL" sz="88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90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FB038679-591C-43DD-B5A5-C09BF80530D6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450696" cy="2448272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Według „</a:t>
            </a:r>
            <a:r>
              <a:rPr lang="pl-PL" sz="18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Europejskiego Badania Warunków Życia Ludności EU-SILC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(GUS, 2020) seniorzy przed pandemią pytani o swoje zdrowie określali je zazwyczaj neutralnie. „Ani dobrze, ani źle” wskazało </a:t>
            </a:r>
            <a:r>
              <a:rPr lang="pl-PL" sz="1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45,6%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badanych, ale z kolei wśród tej grupy aż 26,5% osób podkreślało , że ich zdrowie jest złe lub bardzo złe. Ponadto </a:t>
            </a:r>
            <a:r>
              <a:rPr lang="pl-PL" sz="18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45,4%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osób 65+ deklarowało poważne lub niezbyt po-ważne ograniczenie czynności z powodów zdrowotnych. Wskaźnik potrzeby korzystania z usług medycznych na 12 miesięcy przed badaniem wynosił dla całej populacji 16+ łącznie </a:t>
            </a:r>
            <a:r>
              <a:rPr lang="pl-PL" sz="18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61,9%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w wypadku seniorów </a:t>
            </a:r>
            <a:r>
              <a:rPr lang="pl-PL" sz="1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73,4%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Niestety ale osoby  starsze, z racji swoich potrzeb, są narażone na niedogodności długiego oczekiwania w kolejkach do wszelkiego rodzaju usług medycznych.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83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D7FBEFB1-7E02-4F19-B5EE-1C9B0F7FA91D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522704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4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IZOLACJA SPOŁECZNA</a:t>
            </a:r>
            <a:endParaRPr lang="pl-PL" sz="4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zewnętrzne, mężczyzna, osoba&#10;&#10;Opis wygenerowany automatycznie">
            <a:extLst>
              <a:ext uri="{FF2B5EF4-FFF2-40B4-BE49-F238E27FC236}">
                <a16:creationId xmlns:a16="http://schemas.microsoft.com/office/drawing/2014/main" xmlns="" id="{62677880-F5D8-4F15-8D18-AD47FD68A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24744"/>
            <a:ext cx="7056784" cy="519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4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9E294B7C-AF32-4163-AD4B-FA0841ABF850}"/>
              </a:ext>
            </a:extLst>
          </p:cNvPr>
          <p:cNvSpPr txBox="1">
            <a:spLocks/>
          </p:cNvSpPr>
          <p:nvPr/>
        </p:nvSpPr>
        <p:spPr>
          <a:xfrm>
            <a:off x="297768" y="1547426"/>
            <a:ext cx="8522704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Raport „</a:t>
            </a:r>
            <a:r>
              <a:rPr lang="pl-PL" sz="18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Jakość życia osób starszych w Polsce 2020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(GUS,  2020)  pokazuje,  że  w największym stopniu narażone na izolację społeczną są nasi seniorzy (osoby 60+). Poprzez izolację społeczną rozumiemy tutaj funkcjonowanie tych osób w sytuacji niewielkiej intensywności lub zupełnego braku kontaktów społecznych z osobami spoza gospodarstwa domowego.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endParaRPr lang="pl-PL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Według wyżej wymienionego raportu -&gt;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92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wartość — symbol zastępczy 2">
            <a:extLst>
              <a:ext uri="{FF2B5EF4-FFF2-40B4-BE49-F238E27FC236}">
                <a16:creationId xmlns:a16="http://schemas.microsoft.com/office/drawing/2014/main" xmlns="" id="{0A7F07E1-192D-4D27-A6AE-1BD0CFD90B66}"/>
              </a:ext>
            </a:extLst>
          </p:cNvPr>
          <p:cNvSpPr txBox="1">
            <a:spLocks/>
          </p:cNvSpPr>
          <p:nvPr/>
        </p:nvSpPr>
        <p:spPr>
          <a:xfrm>
            <a:off x="1043608" y="1772816"/>
            <a:ext cx="7272808" cy="244827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ODSETEK OSÓB 65+ WYIZOLOWANYCH SPOŁECZNIE: </a:t>
            </a:r>
            <a:r>
              <a:rPr lang="pl-PL" sz="1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9,8%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552D5DE8-FDFD-40E3-A352-224F88FDC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06459033"/>
              </p:ext>
            </p:extLst>
          </p:nvPr>
        </p:nvGraphicFramePr>
        <p:xfrm>
          <a:off x="3094381" y="2574697"/>
          <a:ext cx="3045701" cy="270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51341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1200</Words>
  <Application>Microsoft Office PowerPoint</Application>
  <PresentationFormat>Pokaz na ekranie (4:3)</PresentationFormat>
  <Paragraphs>81</Paragraphs>
  <Slides>40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Dziękuję za udział w prezentacji  </vt:lpstr>
    </vt:vector>
  </TitlesOfParts>
  <Company>WSEI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konferencji data konferencji Może informacja skąd jest finansowana – małą czcionką</dc:title>
  <dc:creator>Pracownik</dc:creator>
  <cp:lastModifiedBy>Asus_Komputer</cp:lastModifiedBy>
  <cp:revision>15</cp:revision>
  <dcterms:created xsi:type="dcterms:W3CDTF">2020-11-03T09:14:43Z</dcterms:created>
  <dcterms:modified xsi:type="dcterms:W3CDTF">2021-06-13T10:19:52Z</dcterms:modified>
</cp:coreProperties>
</file>