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2" r:id="rId9"/>
    <p:sldId id="263" r:id="rId10"/>
    <p:sldId id="264" r:id="rId11"/>
    <p:sldId id="268" r:id="rId12"/>
    <p:sldId id="269" r:id="rId13"/>
    <p:sldId id="265" r:id="rId14"/>
    <p:sldId id="266"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332" autoAdjust="0"/>
  </p:normalViewPr>
  <p:slideViewPr>
    <p:cSldViewPr>
      <p:cViewPr varScale="1">
        <p:scale>
          <a:sx n="90" d="100"/>
          <a:sy n="90" d="100"/>
        </p:scale>
        <p:origin x="-1234"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9137B0F-D197-4E4D-84E8-769F726FAB80}" type="datetimeFigureOut">
              <a:rPr lang="pl-PL" smtClean="0"/>
              <a:pPr/>
              <a:t>2021-06-16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ED192D0-25F9-4B60-A6BA-998812F7655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37B0F-D197-4E4D-84E8-769F726FAB80}" type="datetimeFigureOut">
              <a:rPr lang="pl-PL" smtClean="0"/>
              <a:pPr/>
              <a:t>2021-06-16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192D0-25F9-4B60-A6BA-998812F7655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indawi.com/journals/janthro/2012/752521/"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www.worldometers.info/world-population/bangladesh-population/" TargetMode="External"/><Relationship Id="rId5" Type="http://schemas.openxmlformats.org/officeDocument/2006/relationships/hyperlink" Target="https://www.banglajol.info/index.php/BIOETHICS/article/view/29303/19624" TargetMode="External"/><Relationship Id="rId4" Type="http://schemas.openxmlformats.org/officeDocument/2006/relationships/hyperlink" Target="https://ageingasia.org/ageing-population-bangladesh/"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ytuł 3"/>
          <p:cNvSpPr txBox="1">
            <a:spLocks/>
          </p:cNvSpPr>
          <p:nvPr/>
        </p:nvSpPr>
        <p:spPr>
          <a:xfrm>
            <a:off x="899592" y="4667126"/>
            <a:ext cx="7416824" cy="706090"/>
          </a:xfrm>
          <a:prstGeom prst="rect">
            <a:avLst/>
          </a:prstGeom>
          <a:ln>
            <a:solidFill>
              <a:schemeClr val="tx1"/>
            </a:solidFill>
          </a:ln>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pl-PL"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ytuł 3"/>
          <p:cNvSpPr txBox="1">
            <a:spLocks/>
          </p:cNvSpPr>
          <p:nvPr/>
        </p:nvSpPr>
        <p:spPr>
          <a:xfrm>
            <a:off x="2843807" y="5661248"/>
            <a:ext cx="3456384" cy="706090"/>
          </a:xfrm>
          <a:prstGeom prst="rect">
            <a:avLst/>
          </a:prstGeom>
          <a:ln>
            <a:solidFill>
              <a:schemeClr val="tx1"/>
            </a:solidFill>
          </a:ln>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900" b="1" dirty="0" smtClean="0">
                <a:latin typeface="+mj-lt"/>
                <a:ea typeface="+mj-ea"/>
                <a:cs typeface="+mj-cs"/>
              </a:rPr>
              <a:t>Rezaul Karim Soziv</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Management 2</a:t>
            </a:r>
            <a:r>
              <a:rPr kumimoji="0" lang="en-US" sz="2800" b="0" i="0" u="none" strike="noStrike" kern="1200" cap="none" spc="0" normalizeH="0" baseline="30000" noProof="0" dirty="0" smtClean="0">
                <a:ln>
                  <a:noFill/>
                </a:ln>
                <a:solidFill>
                  <a:schemeClr val="tx1"/>
                </a:solidFill>
                <a:effectLst/>
                <a:uLnTx/>
                <a:uFillTx/>
                <a:latin typeface="+mj-lt"/>
                <a:ea typeface="+mj-ea"/>
                <a:cs typeface="+mj-cs"/>
              </a:rPr>
              <a:t>nd</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Cycle</a:t>
            </a:r>
            <a:endParaRPr kumimoji="0" lang="pl-PL" sz="1600" b="0" i="0" u="none" strike="noStrike" kern="1200" cap="none" spc="0" normalizeH="0" baseline="0" noProof="0" dirty="0">
              <a:ln>
                <a:noFill/>
              </a:ln>
              <a:solidFill>
                <a:schemeClr val="tx1"/>
              </a:solidFill>
              <a:effectLst/>
              <a:uLnTx/>
              <a:uFillTx/>
              <a:latin typeface="+mj-lt"/>
              <a:ea typeface="+mj-ea"/>
              <a:cs typeface="+mj-cs"/>
            </a:endParaRPr>
          </a:p>
        </p:txBody>
      </p:sp>
      <p:sp>
        <p:nvSpPr>
          <p:cNvPr id="2" name="Rectangle 1"/>
          <p:cNvSpPr/>
          <p:nvPr/>
        </p:nvSpPr>
        <p:spPr>
          <a:xfrm>
            <a:off x="1388467" y="4743172"/>
            <a:ext cx="6367064" cy="553998"/>
          </a:xfrm>
          <a:prstGeom prst="rect">
            <a:avLst/>
          </a:prstGeom>
        </p:spPr>
        <p:txBody>
          <a:bodyPr wrap="none">
            <a:spAutoFit/>
          </a:bodyPr>
          <a:lstStyle/>
          <a:p>
            <a:r>
              <a:rPr lang="en-US" sz="3000" dirty="0"/>
              <a:t>Elderly people's </a:t>
            </a:r>
            <a:r>
              <a:rPr lang="en-US" sz="3000" dirty="0" smtClean="0"/>
              <a:t>situation </a:t>
            </a:r>
            <a:r>
              <a:rPr lang="en-US" sz="3000" dirty="0"/>
              <a:t>in Bangladesh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27437" y="1196752"/>
            <a:ext cx="8229600" cy="792088"/>
          </a:xfrm>
        </p:spPr>
        <p:txBody>
          <a:bodyPr>
            <a:normAutofit/>
          </a:bodyPr>
          <a:lstStyle/>
          <a:p>
            <a:r>
              <a:rPr lang="en-US" sz="4000" dirty="0">
                <a:solidFill>
                  <a:srgbClr val="00B050"/>
                </a:solidFill>
                <a:cs typeface="Times New Roman" panose="02020603050405020304" pitchFamily="18" charset="0"/>
              </a:rPr>
              <a:t>Social pension</a:t>
            </a:r>
          </a:p>
        </p:txBody>
      </p:sp>
      <p:sp>
        <p:nvSpPr>
          <p:cNvPr id="4" name="Content Placeholder 3"/>
          <p:cNvSpPr>
            <a:spLocks noGrp="1"/>
          </p:cNvSpPr>
          <p:nvPr>
            <p:ph idx="1"/>
          </p:nvPr>
        </p:nvSpPr>
        <p:spPr>
          <a:xfrm>
            <a:off x="427437" y="2492896"/>
            <a:ext cx="8229600" cy="3921299"/>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One-third of the older Bangladesh population receive a social pension. The Old Age Allowance provides 500 </a:t>
            </a:r>
            <a:r>
              <a:rPr lang="en-US" sz="2000" dirty="0" smtClean="0">
                <a:latin typeface="Times New Roman" panose="02020603050405020304" pitchFamily="18" charset="0"/>
                <a:cs typeface="Times New Roman" panose="02020603050405020304" pitchFamily="18" charset="0"/>
              </a:rPr>
              <a:t>Taka (6.25$) </a:t>
            </a:r>
            <a:r>
              <a:rPr lang="en-US" sz="2000" dirty="0">
                <a:latin typeface="Times New Roman" panose="02020603050405020304" pitchFamily="18" charset="0"/>
                <a:cs typeface="Times New Roman" panose="02020603050405020304" pitchFamily="18" charset="0"/>
              </a:rPr>
              <a:t>a month to men over 65 and women over 62, who qualify after means-testing according to socio-economic factors. There is only one permitted recipient of the Old Age Allowance per household. Of those who are over the age of eligibility, 27.3% claim the pension.</a:t>
            </a:r>
          </a:p>
        </p:txBody>
      </p:sp>
    </p:spTree>
    <p:extLst>
      <p:ext uri="{BB962C8B-B14F-4D97-AF65-F5344CB8AC3E}">
        <p14:creationId xmlns:p14="http://schemas.microsoft.com/office/powerpoint/2010/main" xmlns="" val="1638395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44732" y="1124744"/>
            <a:ext cx="8229600" cy="792088"/>
          </a:xfrm>
        </p:spPr>
        <p:txBody>
          <a:bodyPr>
            <a:normAutofit fontScale="90000"/>
          </a:bodyPr>
          <a:lstStyle/>
          <a:p>
            <a:r>
              <a:rPr lang="en-US" sz="4000" dirty="0">
                <a:solidFill>
                  <a:srgbClr val="00B050"/>
                </a:solidFill>
                <a:cs typeface="Times New Roman" panose="02020603050405020304" pitchFamily="18" charset="0"/>
              </a:rPr>
              <a:t>Emerging issues and challenges of </a:t>
            </a:r>
            <a:r>
              <a:rPr lang="en-US" sz="4000" dirty="0" smtClean="0">
                <a:solidFill>
                  <a:srgbClr val="00B050"/>
                </a:solidFill>
                <a:cs typeface="Times New Roman" panose="02020603050405020304" pitchFamily="18" charset="0"/>
              </a:rPr>
              <a:t>elderly</a:t>
            </a:r>
            <a:endParaRPr lang="en-US" sz="4000" dirty="0">
              <a:solidFill>
                <a:srgbClr val="00B050"/>
              </a:solidFill>
              <a:cs typeface="Times New Roman" panose="02020603050405020304" pitchFamily="18" charset="0"/>
            </a:endParaRPr>
          </a:p>
        </p:txBody>
      </p:sp>
      <p:sp>
        <p:nvSpPr>
          <p:cNvPr id="4" name="Content Placeholder 3"/>
          <p:cNvSpPr>
            <a:spLocks noGrp="1"/>
          </p:cNvSpPr>
          <p:nvPr>
            <p:ph idx="1"/>
          </p:nvPr>
        </p:nvSpPr>
        <p:spPr>
          <a:xfrm>
            <a:off x="444732" y="2177480"/>
            <a:ext cx="8229600" cy="4680520"/>
          </a:xfrm>
        </p:spPr>
        <p:txBody>
          <a:bodyPr>
            <a:noAutofit/>
          </a:bodyPr>
          <a:lstStyle/>
          <a:p>
            <a:pPr marL="0" indent="0" algn="just">
              <a:buNone/>
            </a:pPr>
            <a:r>
              <a:rPr lang="en-US" sz="1800" dirty="0">
                <a:latin typeface="Times New Roman" panose="02020603050405020304" pitchFamily="18" charset="0"/>
                <a:cs typeface="Times New Roman" panose="02020603050405020304" pitchFamily="18" charset="0"/>
              </a:rPr>
              <a:t>Taking adequate care of the elderly will be a </a:t>
            </a:r>
            <a:r>
              <a:rPr lang="en-US" sz="1800" dirty="0" smtClean="0">
                <a:latin typeface="Times New Roman" panose="02020603050405020304" pitchFamily="18" charset="0"/>
                <a:cs typeface="Times New Roman" panose="02020603050405020304" pitchFamily="18" charset="0"/>
              </a:rPr>
              <a:t>major challenge </a:t>
            </a:r>
            <a:r>
              <a:rPr lang="en-US" sz="1800" dirty="0">
                <a:latin typeface="Times New Roman" panose="02020603050405020304" pitchFamily="18" charset="0"/>
                <a:cs typeface="Times New Roman" panose="02020603050405020304" pitchFamily="18" charset="0"/>
              </a:rPr>
              <a:t>for Bangladesh. This is mainly due to inadequate resources being allocated for </a:t>
            </a:r>
            <a:r>
              <a:rPr lang="en-US" sz="1800" dirty="0" smtClean="0">
                <a:latin typeface="Times New Roman" panose="02020603050405020304" pitchFamily="18" charset="0"/>
                <a:cs typeface="Times New Roman" panose="02020603050405020304" pitchFamily="18" charset="0"/>
              </a:rPr>
              <a:t>the services </a:t>
            </a:r>
            <a:r>
              <a:rPr lang="en-US" sz="1800" dirty="0">
                <a:latin typeface="Times New Roman" panose="02020603050405020304" pitchFamily="18" charset="0"/>
                <a:cs typeface="Times New Roman" panose="02020603050405020304" pitchFamily="18" charset="0"/>
              </a:rPr>
              <a:t>to the elderly and no proper planning or strategic interventions for providing </a:t>
            </a:r>
            <a:r>
              <a:rPr lang="en-US" sz="1800" dirty="0" smtClean="0">
                <a:latin typeface="Times New Roman" panose="02020603050405020304" pitchFamily="18" charset="0"/>
                <a:cs typeface="Times New Roman" panose="02020603050405020304" pitchFamily="18" charset="0"/>
              </a:rPr>
              <a:t>holistic care </a:t>
            </a:r>
            <a:r>
              <a:rPr lang="en-US" sz="1800" dirty="0">
                <a:latin typeface="Times New Roman" panose="02020603050405020304" pitchFamily="18" charset="0"/>
                <a:cs typeface="Times New Roman" panose="02020603050405020304" pitchFamily="18" charset="0"/>
              </a:rPr>
              <a:t>to them. The emerging issues of the elderly are mentioned as a ‘current and </a:t>
            </a:r>
            <a:r>
              <a:rPr lang="en-US" sz="1800" dirty="0" smtClean="0">
                <a:latin typeface="Times New Roman" panose="02020603050405020304" pitchFamily="18" charset="0"/>
                <a:cs typeface="Times New Roman" panose="02020603050405020304" pitchFamily="18" charset="0"/>
              </a:rPr>
              <a:t>upcoming challenges</a:t>
            </a:r>
            <a:r>
              <a:rPr lang="en-US" sz="1800" dirty="0">
                <a:latin typeface="Times New Roman" panose="02020603050405020304" pitchFamily="18" charset="0"/>
                <a:cs typeface="Times New Roman" panose="02020603050405020304" pitchFamily="18" charset="0"/>
              </a:rPr>
              <a:t>’ in the draft National Health Policy, </a:t>
            </a:r>
            <a:r>
              <a:rPr lang="en-US" sz="1800" dirty="0" smtClean="0">
                <a:latin typeface="Times New Roman" panose="02020603050405020304" pitchFamily="18" charset="0"/>
                <a:cs typeface="Times New Roman" panose="02020603050405020304" pitchFamily="18" charset="0"/>
              </a:rPr>
              <a:t>2008. </a:t>
            </a:r>
            <a:r>
              <a:rPr lang="en-US" sz="1800" dirty="0">
                <a:latin typeface="Times New Roman" panose="02020603050405020304" pitchFamily="18" charset="0"/>
                <a:cs typeface="Times New Roman" panose="02020603050405020304" pitchFamily="18" charset="0"/>
              </a:rPr>
              <a:t>The challenges are</a:t>
            </a:r>
            <a:r>
              <a:rPr lang="en-US" sz="1800" dirty="0" smtClean="0">
                <a:latin typeface="Times New Roman" panose="02020603050405020304" pitchFamily="18" charset="0"/>
                <a:cs typeface="Times New Roman" panose="02020603050405020304" pitchFamily="18" charset="0"/>
              </a:rPr>
              <a:t>:</a:t>
            </a:r>
          </a:p>
          <a:p>
            <a:pPr marL="0" indent="0" algn="just">
              <a:buNone/>
            </a:pPr>
            <a:endParaRPr lang="en-US" sz="1800" dirty="0" smtClean="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Unemployment and </a:t>
            </a:r>
            <a:r>
              <a:rPr lang="en-US" sz="1800" dirty="0" smtClean="0">
                <a:latin typeface="Times New Roman" panose="02020603050405020304" pitchFamily="18" charset="0"/>
                <a:cs typeface="Times New Roman" panose="02020603050405020304" pitchFamily="18" charset="0"/>
              </a:rPr>
              <a:t>burden</a:t>
            </a:r>
          </a:p>
          <a:p>
            <a:pPr algn="just"/>
            <a:r>
              <a:rPr lang="en-US" sz="1800" dirty="0">
                <a:latin typeface="Times New Roman" panose="02020603050405020304" pitchFamily="18" charset="0"/>
                <a:cs typeface="Times New Roman" panose="02020603050405020304" pitchFamily="18" charset="0"/>
              </a:rPr>
              <a:t>More treatment </a:t>
            </a:r>
            <a:r>
              <a:rPr lang="en-US" sz="1800" dirty="0" smtClean="0">
                <a:latin typeface="Times New Roman" panose="02020603050405020304" pitchFamily="18" charset="0"/>
                <a:cs typeface="Times New Roman" panose="02020603050405020304" pitchFamily="18" charset="0"/>
              </a:rPr>
              <a:t>cost</a:t>
            </a:r>
          </a:p>
          <a:p>
            <a:pPr algn="just"/>
            <a:r>
              <a:rPr lang="en-US" sz="1800" dirty="0">
                <a:latin typeface="Times New Roman" panose="02020603050405020304" pitchFamily="18" charset="0"/>
                <a:cs typeface="Times New Roman" panose="02020603050405020304" pitchFamily="18" charset="0"/>
              </a:rPr>
              <a:t>Considerable resources </a:t>
            </a:r>
            <a:r>
              <a:rPr lang="en-US" sz="1800" dirty="0" smtClean="0">
                <a:latin typeface="Times New Roman" panose="02020603050405020304" pitchFamily="18" charset="0"/>
                <a:cs typeface="Times New Roman" panose="02020603050405020304" pitchFamily="18" charset="0"/>
              </a:rPr>
              <a:t>need</a:t>
            </a:r>
          </a:p>
          <a:p>
            <a:pPr algn="just"/>
            <a:r>
              <a:rPr lang="en-US" sz="1800" dirty="0">
                <a:latin typeface="Times New Roman" panose="02020603050405020304" pitchFamily="18" charset="0"/>
                <a:cs typeface="Times New Roman" panose="02020603050405020304" pitchFamily="18" charset="0"/>
              </a:rPr>
              <a:t>Pressure in pension </a:t>
            </a:r>
            <a:r>
              <a:rPr lang="en-US" sz="1800" dirty="0" smtClean="0">
                <a:latin typeface="Times New Roman" panose="02020603050405020304" pitchFamily="18" charset="0"/>
                <a:cs typeface="Times New Roman" panose="02020603050405020304" pitchFamily="18" charset="0"/>
              </a:rPr>
              <a:t>scheme</a:t>
            </a:r>
          </a:p>
          <a:p>
            <a:pPr marL="0" indent="0" algn="just">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98746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44732" y="1196752"/>
            <a:ext cx="8229600" cy="792088"/>
          </a:xfrm>
        </p:spPr>
        <p:txBody>
          <a:bodyPr>
            <a:normAutofit/>
          </a:bodyPr>
          <a:lstStyle/>
          <a:p>
            <a:r>
              <a:rPr lang="en-US" sz="4000" dirty="0">
                <a:solidFill>
                  <a:srgbClr val="00B050"/>
                </a:solidFill>
                <a:cs typeface="Times New Roman" panose="02020603050405020304" pitchFamily="18" charset="0"/>
              </a:rPr>
              <a:t>Conclusion</a:t>
            </a:r>
          </a:p>
        </p:txBody>
      </p:sp>
      <p:sp>
        <p:nvSpPr>
          <p:cNvPr id="4" name="Content Placeholder 3"/>
          <p:cNvSpPr>
            <a:spLocks noGrp="1"/>
          </p:cNvSpPr>
          <p:nvPr>
            <p:ph idx="1"/>
          </p:nvPr>
        </p:nvSpPr>
        <p:spPr>
          <a:xfrm>
            <a:off x="444732" y="2276872"/>
            <a:ext cx="8229600" cy="4680520"/>
          </a:xfrm>
        </p:spPr>
        <p:txBody>
          <a:bodyPr>
            <a:noAutofit/>
          </a:bodyPr>
          <a:lstStyle/>
          <a:p>
            <a:pPr marL="0" indent="0" algn="just">
              <a:buNone/>
            </a:pPr>
            <a:r>
              <a:rPr lang="en-US" sz="1800" dirty="0">
                <a:latin typeface="Times New Roman" panose="02020603050405020304" pitchFamily="18" charset="0"/>
                <a:cs typeface="Times New Roman" panose="02020603050405020304" pitchFamily="18" charset="0"/>
              </a:rPr>
              <a:t>The root causes of vulnerably of elderly are medical, economical, emotional </a:t>
            </a:r>
            <a:r>
              <a:rPr lang="en-US" sz="1800" dirty="0" smtClean="0">
                <a:latin typeface="Times New Roman" panose="02020603050405020304" pitchFamily="18" charset="0"/>
                <a:cs typeface="Times New Roman" panose="02020603050405020304" pitchFamily="18" charset="0"/>
              </a:rPr>
              <a:t>and social </a:t>
            </a:r>
            <a:r>
              <a:rPr lang="en-US" sz="1800" dirty="0">
                <a:latin typeface="Times New Roman" panose="02020603050405020304" pitchFamily="18" charset="0"/>
                <a:cs typeface="Times New Roman" panose="02020603050405020304" pitchFamily="18" charset="0"/>
              </a:rPr>
              <a:t>issues which are concerns not only for the individual or family, but s also a concern for </a:t>
            </a:r>
            <a:r>
              <a:rPr lang="en-US" sz="1800" dirty="0" smtClean="0">
                <a:latin typeface="Times New Roman" panose="02020603050405020304" pitchFamily="18" charset="0"/>
                <a:cs typeface="Times New Roman" panose="02020603050405020304" pitchFamily="18" charset="0"/>
              </a:rPr>
              <a:t>the community</a:t>
            </a:r>
            <a:r>
              <a:rPr lang="en-US" sz="1800" dirty="0">
                <a:latin typeface="Times New Roman" panose="02020603050405020304" pitchFamily="18" charset="0"/>
                <a:cs typeface="Times New Roman" panose="02020603050405020304" pitchFamily="18" charset="0"/>
              </a:rPr>
              <a:t>. Increase in medical costs, pressure on social security and unemployment are </a:t>
            </a:r>
            <a:r>
              <a:rPr lang="en-US" sz="1800" dirty="0" smtClean="0">
                <a:latin typeface="Times New Roman" panose="02020603050405020304" pitchFamily="18" charset="0"/>
                <a:cs typeface="Times New Roman" panose="02020603050405020304" pitchFamily="18" charset="0"/>
              </a:rPr>
              <a:t>main challenges </a:t>
            </a:r>
            <a:r>
              <a:rPr lang="en-US" sz="1800" dirty="0">
                <a:latin typeface="Times New Roman" panose="02020603050405020304" pitchFamily="18" charset="0"/>
                <a:cs typeface="Times New Roman" panose="02020603050405020304" pitchFamily="18" charset="0"/>
              </a:rPr>
              <a:t>of elderly facing in Bangladesh. Elderly have knowledge, experience, and </a:t>
            </a:r>
            <a:r>
              <a:rPr lang="en-US" sz="1800" dirty="0" smtClean="0">
                <a:latin typeface="Times New Roman" panose="02020603050405020304" pitchFamily="18" charset="0"/>
                <a:cs typeface="Times New Roman" panose="02020603050405020304" pitchFamily="18" charset="0"/>
              </a:rPr>
              <a:t>wisdom. Society </a:t>
            </a:r>
            <a:r>
              <a:rPr lang="en-US" sz="1800" dirty="0">
                <a:latin typeface="Times New Roman" panose="02020603050405020304" pitchFamily="18" charset="0"/>
                <a:cs typeface="Times New Roman" panose="02020603050405020304" pitchFamily="18" charset="0"/>
              </a:rPr>
              <a:t>can use these resources of elderly in the national reconstruction. They are the asset of </a:t>
            </a:r>
            <a:r>
              <a:rPr lang="en-US" sz="1800" dirty="0" smtClean="0">
                <a:latin typeface="Times New Roman" panose="02020603050405020304" pitchFamily="18" charset="0"/>
                <a:cs typeface="Times New Roman" panose="02020603050405020304" pitchFamily="18" charset="0"/>
              </a:rPr>
              <a:t>the nation</a:t>
            </a:r>
            <a:r>
              <a:rPr lang="en-US" sz="1800" dirty="0">
                <a:latin typeface="Times New Roman" panose="02020603050405020304" pitchFamily="18" charset="0"/>
                <a:cs typeface="Times New Roman" panose="02020603050405020304" pitchFamily="18" charset="0"/>
              </a:rPr>
              <a:t>. It is the responsibility of everyone to take care of them and utilize this asset. The </a:t>
            </a:r>
            <a:r>
              <a:rPr lang="en-US" sz="1800" dirty="0" smtClean="0">
                <a:latin typeface="Times New Roman" panose="02020603050405020304" pitchFamily="18" charset="0"/>
                <a:cs typeface="Times New Roman" panose="02020603050405020304" pitchFamily="18" charset="0"/>
              </a:rPr>
              <a:t>elderly is </a:t>
            </a:r>
            <a:r>
              <a:rPr lang="en-US" sz="1800" dirty="0">
                <a:latin typeface="Times New Roman" panose="02020603050405020304" pitchFamily="18" charset="0"/>
                <a:cs typeface="Times New Roman" panose="02020603050405020304" pitchFamily="18" charset="0"/>
              </a:rPr>
              <a:t>the last stage of our life cycle and a reality. Everybody has to pass through this stage. So it </a:t>
            </a:r>
            <a:r>
              <a:rPr lang="en-US" sz="1800" dirty="0" smtClean="0">
                <a:latin typeface="Times New Roman" panose="02020603050405020304" pitchFamily="18" charset="0"/>
                <a:cs typeface="Times New Roman" panose="02020603050405020304" pitchFamily="18" charset="0"/>
              </a:rPr>
              <a:t>is the </a:t>
            </a:r>
            <a:r>
              <a:rPr lang="en-US" sz="1800" dirty="0">
                <a:latin typeface="Times New Roman" panose="02020603050405020304" pitchFamily="18" charset="0"/>
                <a:cs typeface="Times New Roman" panose="02020603050405020304" pitchFamily="18" charset="0"/>
              </a:rPr>
              <a:t>responsibility of all citizens of Bangladesh to come forward for the wellbeing of our elderly. </a:t>
            </a:r>
          </a:p>
        </p:txBody>
      </p:sp>
    </p:spTree>
    <p:extLst>
      <p:ext uri="{BB962C8B-B14F-4D97-AF65-F5344CB8AC3E}">
        <p14:creationId xmlns:p14="http://schemas.microsoft.com/office/powerpoint/2010/main" xmlns="" val="109093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95536" y="1196752"/>
            <a:ext cx="8229600" cy="792088"/>
          </a:xfrm>
        </p:spPr>
        <p:txBody>
          <a:bodyPr>
            <a:normAutofit/>
          </a:bodyPr>
          <a:lstStyle/>
          <a:p>
            <a:r>
              <a:rPr lang="en-US" sz="4000" dirty="0" smtClean="0">
                <a:solidFill>
                  <a:srgbClr val="00B050"/>
                </a:solidFill>
                <a:cs typeface="Times New Roman" panose="02020603050405020304" pitchFamily="18" charset="0"/>
              </a:rPr>
              <a:t>References</a:t>
            </a:r>
            <a:endParaRPr lang="en-US" sz="4000" dirty="0">
              <a:solidFill>
                <a:srgbClr val="00B050"/>
              </a:solidFill>
              <a:cs typeface="Times New Roman" panose="02020603050405020304" pitchFamily="18" charset="0"/>
            </a:endParaRPr>
          </a:p>
        </p:txBody>
      </p:sp>
      <p:sp>
        <p:nvSpPr>
          <p:cNvPr id="4" name="Content Placeholder 3"/>
          <p:cNvSpPr>
            <a:spLocks noGrp="1"/>
          </p:cNvSpPr>
          <p:nvPr>
            <p:ph idx="1"/>
          </p:nvPr>
        </p:nvSpPr>
        <p:spPr>
          <a:xfrm>
            <a:off x="395536" y="2348880"/>
            <a:ext cx="8229600" cy="3921299"/>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hlinkClick r:id="rId3"/>
              </a:rPr>
              <a:t>https://www.hindawi.com/journals/janthro/2012/752521</a:t>
            </a:r>
            <a:r>
              <a:rPr lang="en-US" sz="2000" dirty="0" smtClean="0">
                <a:latin typeface="Times New Roman" panose="02020603050405020304" pitchFamily="18" charset="0"/>
                <a:cs typeface="Times New Roman" panose="02020603050405020304" pitchFamily="18" charset="0"/>
                <a:hlinkClick r:id="rId3"/>
              </a:rPr>
              <a:t>/</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hlinkClick r:id="rId4"/>
              </a:rPr>
              <a:t>https</a:t>
            </a:r>
            <a:r>
              <a:rPr lang="en-US" sz="2000" dirty="0">
                <a:latin typeface="Times New Roman" panose="02020603050405020304" pitchFamily="18" charset="0"/>
                <a:cs typeface="Times New Roman" panose="02020603050405020304" pitchFamily="18" charset="0"/>
                <a:hlinkClick r:id="rId4"/>
              </a:rPr>
              <a:t>://ageingasia.org/ageing-population-bangladesh/#</a:t>
            </a:r>
            <a:r>
              <a:rPr lang="en-US" sz="2000" dirty="0" smtClean="0">
                <a:latin typeface="Times New Roman" panose="02020603050405020304" pitchFamily="18" charset="0"/>
                <a:cs typeface="Times New Roman" panose="02020603050405020304" pitchFamily="18" charset="0"/>
                <a:hlinkClick r:id="rId4"/>
              </a:rPr>
              <a:t>keyfacts</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hlinkClick r:id="rId5"/>
              </a:rPr>
              <a:t>https://</a:t>
            </a:r>
            <a:r>
              <a:rPr lang="en-US" sz="2000" dirty="0" smtClean="0">
                <a:latin typeface="Times New Roman" panose="02020603050405020304" pitchFamily="18" charset="0"/>
                <a:cs typeface="Times New Roman" panose="02020603050405020304" pitchFamily="18" charset="0"/>
                <a:hlinkClick r:id="rId5"/>
              </a:rPr>
              <a:t>www.banglajol.info/index.php/BIOETHICS/article/view/29303/19624</a:t>
            </a: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hlinkClick r:id="rId6"/>
              </a:rPr>
              <a:t>https://www.worldometers.info/world-population/bangladesh-population</a:t>
            </a:r>
            <a:r>
              <a:rPr lang="en-US" sz="2000" dirty="0" smtClean="0">
                <a:latin typeface="Times New Roman" panose="02020603050405020304" pitchFamily="18" charset="0"/>
                <a:cs typeface="Times New Roman" panose="02020603050405020304" pitchFamily="18" charset="0"/>
                <a:hlinkClick r:id="rId6"/>
              </a:rPr>
              <a:t>/</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95926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95536" y="2996952"/>
            <a:ext cx="8229600" cy="1143000"/>
          </a:xfrm>
        </p:spPr>
        <p:txBody>
          <a:bodyPr>
            <a:normAutofit/>
          </a:bodyPr>
          <a:lstStyle/>
          <a:p>
            <a:r>
              <a:rPr lang="en-US" sz="5400" dirty="0" smtClean="0">
                <a:solidFill>
                  <a:srgbClr val="00B050"/>
                </a:solidFill>
              </a:rPr>
              <a:t>Thank you!</a:t>
            </a:r>
            <a:endParaRPr lang="en-US" sz="5400" dirty="0">
              <a:solidFill>
                <a:srgbClr val="00B050"/>
              </a:solidFill>
            </a:endParaRPr>
          </a:p>
        </p:txBody>
      </p:sp>
    </p:spTree>
    <p:extLst>
      <p:ext uri="{BB962C8B-B14F-4D97-AF65-F5344CB8AC3E}">
        <p14:creationId xmlns:p14="http://schemas.microsoft.com/office/powerpoint/2010/main" xmlns="" val="84777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052736"/>
            <a:ext cx="8229600" cy="792088"/>
          </a:xfrm>
        </p:spPr>
        <p:txBody>
          <a:bodyPr>
            <a:normAutofit/>
          </a:bodyPr>
          <a:lstStyle/>
          <a:p>
            <a:r>
              <a:rPr lang="en-US" sz="4000" dirty="0" smtClean="0">
                <a:solidFill>
                  <a:srgbClr val="00B050"/>
                </a:solidFill>
                <a:cs typeface="Times New Roman" panose="02020603050405020304" pitchFamily="18" charset="0"/>
              </a:rPr>
              <a:t>Index</a:t>
            </a:r>
            <a:endParaRPr lang="en-US" sz="4000" dirty="0">
              <a:solidFill>
                <a:srgbClr val="00B050"/>
              </a:solidFill>
              <a:cs typeface="Times New Roman" panose="02020603050405020304" pitchFamily="18" charset="0"/>
            </a:endParaRPr>
          </a:p>
        </p:txBody>
      </p:sp>
      <p:sp>
        <p:nvSpPr>
          <p:cNvPr id="4" name="Content Placeholder 3"/>
          <p:cNvSpPr>
            <a:spLocks noGrp="1"/>
          </p:cNvSpPr>
          <p:nvPr>
            <p:ph idx="1"/>
          </p:nvPr>
        </p:nvSpPr>
        <p:spPr>
          <a:xfrm>
            <a:off x="445246" y="2132856"/>
            <a:ext cx="8229600" cy="3921299"/>
          </a:xfrm>
        </p:spPr>
        <p:txBody>
          <a:bodyPr>
            <a:normAutofit fontScale="77500" lnSpcReduction="20000"/>
          </a:bodyPr>
          <a:lstStyle/>
          <a:p>
            <a:r>
              <a:rPr lang="en-US" sz="2600" dirty="0" smtClean="0"/>
              <a:t>Introduction</a:t>
            </a:r>
          </a:p>
          <a:p>
            <a:r>
              <a:rPr lang="en-US" sz="2600" dirty="0" smtClean="0"/>
              <a:t>Overview </a:t>
            </a:r>
            <a:r>
              <a:rPr lang="en-US" sz="2600" dirty="0"/>
              <a:t>of older </a:t>
            </a:r>
            <a:r>
              <a:rPr lang="en-US" sz="2600" dirty="0" smtClean="0"/>
              <a:t>people</a:t>
            </a:r>
          </a:p>
          <a:p>
            <a:r>
              <a:rPr lang="en-US" sz="2600" dirty="0"/>
              <a:t>Key </a:t>
            </a:r>
            <a:r>
              <a:rPr lang="en-US" sz="2600" dirty="0" smtClean="0"/>
              <a:t>facts</a:t>
            </a:r>
          </a:p>
          <a:p>
            <a:r>
              <a:rPr lang="en-US" sz="2600" dirty="0"/>
              <a:t>Elderly in traditional situation</a:t>
            </a:r>
          </a:p>
          <a:p>
            <a:r>
              <a:rPr lang="en-US" sz="2600" dirty="0" smtClean="0"/>
              <a:t>Government </a:t>
            </a:r>
            <a:r>
              <a:rPr lang="en-US" sz="2600" dirty="0"/>
              <a:t>policies related to older people</a:t>
            </a:r>
            <a:endParaRPr lang="en-US" sz="2600" dirty="0" smtClean="0"/>
          </a:p>
          <a:p>
            <a:r>
              <a:rPr lang="en-US" sz="2600" dirty="0"/>
              <a:t>National Policy on older </a:t>
            </a:r>
            <a:r>
              <a:rPr lang="en-US" sz="2600" dirty="0" smtClean="0"/>
              <a:t>people</a:t>
            </a:r>
          </a:p>
          <a:p>
            <a:r>
              <a:rPr lang="en-US" sz="2600" dirty="0"/>
              <a:t>Health and </a:t>
            </a:r>
            <a:r>
              <a:rPr lang="en-US" sz="2600" dirty="0" smtClean="0"/>
              <a:t>care</a:t>
            </a:r>
          </a:p>
          <a:p>
            <a:r>
              <a:rPr lang="en-US" sz="2600" dirty="0"/>
              <a:t>Older people’s associations (OPAs</a:t>
            </a:r>
            <a:r>
              <a:rPr lang="en-US" sz="2600" dirty="0" smtClean="0"/>
              <a:t>)</a:t>
            </a:r>
          </a:p>
          <a:p>
            <a:r>
              <a:rPr lang="en-US" sz="2600" dirty="0"/>
              <a:t>Social </a:t>
            </a:r>
            <a:r>
              <a:rPr lang="en-US" sz="2600" dirty="0" smtClean="0"/>
              <a:t>pension</a:t>
            </a:r>
          </a:p>
          <a:p>
            <a:r>
              <a:rPr lang="en-US" sz="2600" dirty="0" smtClean="0"/>
              <a:t>Emerging </a:t>
            </a:r>
            <a:r>
              <a:rPr lang="en-US" sz="2600" dirty="0"/>
              <a:t>issues and challenges of </a:t>
            </a:r>
            <a:r>
              <a:rPr lang="en-US" sz="2600" dirty="0" smtClean="0"/>
              <a:t>elderly</a:t>
            </a:r>
          </a:p>
          <a:p>
            <a:r>
              <a:rPr lang="en-US" sz="2600" dirty="0" smtClean="0"/>
              <a:t>Conclusion</a:t>
            </a:r>
          </a:p>
          <a:p>
            <a:r>
              <a:rPr lang="en-US" sz="2600" dirty="0" smtClean="0"/>
              <a:t>References</a:t>
            </a:r>
          </a:p>
          <a:p>
            <a:endParaRPr lang="en-US" sz="2400" dirty="0"/>
          </a:p>
        </p:txBody>
      </p:sp>
    </p:spTree>
    <p:extLst>
      <p:ext uri="{BB962C8B-B14F-4D97-AF65-F5344CB8AC3E}">
        <p14:creationId xmlns:p14="http://schemas.microsoft.com/office/powerpoint/2010/main" xmlns="" val="2525781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052736"/>
            <a:ext cx="8229600" cy="792088"/>
          </a:xfrm>
        </p:spPr>
        <p:txBody>
          <a:bodyPr>
            <a:normAutofit/>
          </a:bodyPr>
          <a:lstStyle/>
          <a:p>
            <a:r>
              <a:rPr lang="en-US" sz="4000" dirty="0" smtClean="0">
                <a:solidFill>
                  <a:srgbClr val="00B050"/>
                </a:solidFill>
                <a:cs typeface="Times New Roman" panose="02020603050405020304" pitchFamily="18" charset="0"/>
              </a:rPr>
              <a:t>Introduction</a:t>
            </a:r>
            <a:endParaRPr lang="en-US" sz="4000" dirty="0">
              <a:solidFill>
                <a:srgbClr val="00B050"/>
              </a:solidFill>
              <a:cs typeface="Times New Roman" panose="02020603050405020304" pitchFamily="18" charset="0"/>
            </a:endParaRPr>
          </a:p>
        </p:txBody>
      </p:sp>
      <p:sp>
        <p:nvSpPr>
          <p:cNvPr id="4" name="Content Placeholder 3"/>
          <p:cNvSpPr>
            <a:spLocks noGrp="1"/>
          </p:cNvSpPr>
          <p:nvPr>
            <p:ph idx="1"/>
          </p:nvPr>
        </p:nvSpPr>
        <p:spPr>
          <a:xfrm>
            <a:off x="457200" y="1941914"/>
            <a:ext cx="8229600" cy="3921299"/>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A person mainly passes five stages in his lifespan. The stages are </a:t>
            </a:r>
            <a:r>
              <a:rPr lang="en-US" sz="2000" dirty="0" smtClean="0">
                <a:latin typeface="Times New Roman" panose="02020603050405020304" pitchFamily="18" charset="0"/>
                <a:cs typeface="Times New Roman" panose="02020603050405020304" pitchFamily="18" charset="0"/>
              </a:rPr>
              <a:t>infancy, childhood</a:t>
            </a:r>
            <a:r>
              <a:rPr lang="en-US" sz="2000" dirty="0">
                <a:latin typeface="Times New Roman" panose="02020603050405020304" pitchFamily="18" charset="0"/>
                <a:cs typeface="Times New Roman" panose="02020603050405020304" pitchFamily="18" charset="0"/>
              </a:rPr>
              <a:t>, adolescence, adulthood and old age. Old age starts after sixty years of age and ends </a:t>
            </a:r>
            <a:r>
              <a:rPr lang="en-US" sz="2000" dirty="0" smtClean="0">
                <a:latin typeface="Times New Roman" panose="02020603050405020304" pitchFamily="18" charset="0"/>
                <a:cs typeface="Times New Roman" panose="02020603050405020304" pitchFamily="18" charset="0"/>
              </a:rPr>
              <a:t>in death</a:t>
            </a:r>
            <a:r>
              <a:rPr lang="en-US" sz="2000" dirty="0">
                <a:latin typeface="Times New Roman" panose="02020603050405020304" pitchFamily="18" charset="0"/>
                <a:cs typeface="Times New Roman" panose="02020603050405020304" pitchFamily="18" charset="0"/>
              </a:rPr>
              <a:t>. Old age is one of the vulnerable situations in a natural process of life. In this stage, </a:t>
            </a:r>
            <a:r>
              <a:rPr lang="en-US" sz="2000" dirty="0" smtClean="0">
                <a:latin typeface="Times New Roman" panose="02020603050405020304" pitchFamily="18" charset="0"/>
                <a:cs typeface="Times New Roman" panose="02020603050405020304" pitchFamily="18" charset="0"/>
              </a:rPr>
              <a:t>people experience </a:t>
            </a:r>
            <a:r>
              <a:rPr lang="en-US" sz="2000" dirty="0">
                <a:latin typeface="Times New Roman" panose="02020603050405020304" pitchFamily="18" charset="0"/>
                <a:cs typeface="Times New Roman" panose="02020603050405020304" pitchFamily="18" charset="0"/>
              </a:rPr>
              <a:t>decreased physical strength and deteriorating health conditions with age </a:t>
            </a:r>
            <a:r>
              <a:rPr lang="en-US" sz="2000" dirty="0" smtClean="0">
                <a:latin typeface="Times New Roman" panose="02020603050405020304" pitchFamily="18" charset="0"/>
                <a:cs typeface="Times New Roman" panose="02020603050405020304" pitchFamily="18" charset="0"/>
              </a:rPr>
              <a:t>related disease</a:t>
            </a:r>
            <a:r>
              <a:rPr lang="en-US" sz="2000" dirty="0">
                <a:latin typeface="Times New Roman" panose="02020603050405020304" pitchFamily="18" charset="0"/>
                <a:cs typeface="Times New Roman" panose="02020603050405020304" pitchFamily="18" charset="0"/>
              </a:rPr>
              <a:t>. All over the world proportion of elderly are increasing where numbers of children </a:t>
            </a:r>
            <a:r>
              <a:rPr lang="en-US" sz="2000" dirty="0" smtClean="0">
                <a:latin typeface="Times New Roman" panose="02020603050405020304" pitchFamily="18" charset="0"/>
                <a:cs typeface="Times New Roman" panose="02020603050405020304" pitchFamily="18" charset="0"/>
              </a:rPr>
              <a:t>are decreasing</a:t>
            </a:r>
            <a:r>
              <a:rPr lang="en-US" sz="2000" dirty="0">
                <a:latin typeface="Times New Roman" panose="02020603050405020304" pitchFamily="18" charset="0"/>
                <a:cs typeface="Times New Roman" panose="02020603050405020304" pitchFamily="18" charset="0"/>
              </a:rPr>
              <a:t>. Bangladesh is </a:t>
            </a:r>
            <a:r>
              <a:rPr lang="en-US" sz="2000" dirty="0" smtClean="0">
                <a:latin typeface="Times New Roman" panose="02020603050405020304" pitchFamily="18" charset="0"/>
                <a:cs typeface="Times New Roman" panose="02020603050405020304" pitchFamily="18" charset="0"/>
              </a:rPr>
              <a:t>the seventh </a:t>
            </a:r>
            <a:r>
              <a:rPr lang="en-US" sz="2000" dirty="0">
                <a:latin typeface="Times New Roman" panose="02020603050405020304" pitchFamily="18" charset="0"/>
                <a:cs typeface="Times New Roman" panose="02020603050405020304" pitchFamily="18" charset="0"/>
              </a:rPr>
              <a:t>largest populated (</a:t>
            </a:r>
            <a:r>
              <a:rPr lang="en-US" sz="2000" dirty="0" smtClean="0">
                <a:latin typeface="Times New Roman" panose="02020603050405020304" pitchFamily="18" charset="0"/>
                <a:cs typeface="Times New Roman" panose="02020603050405020304" pitchFamily="18" charset="0"/>
              </a:rPr>
              <a:t>164.69 </a:t>
            </a:r>
            <a:r>
              <a:rPr lang="en-US" sz="2000" dirty="0">
                <a:latin typeface="Times New Roman" panose="02020603050405020304" pitchFamily="18" charset="0"/>
                <a:cs typeface="Times New Roman" panose="02020603050405020304" pitchFamily="18" charset="0"/>
              </a:rPr>
              <a:t>million) and most densely </a:t>
            </a:r>
            <a:r>
              <a:rPr lang="en-US" sz="2000" dirty="0" smtClean="0">
                <a:latin typeface="Times New Roman" panose="02020603050405020304" pitchFamily="18" charset="0"/>
                <a:cs typeface="Times New Roman" panose="02020603050405020304" pitchFamily="18" charset="0"/>
              </a:rPr>
              <a:t>(1265 </a:t>
            </a:r>
            <a:r>
              <a:rPr lang="en-US" sz="2000" dirty="0">
                <a:latin typeface="Times New Roman" panose="02020603050405020304" pitchFamily="18" charset="0"/>
                <a:cs typeface="Times New Roman" panose="02020603050405020304" pitchFamily="18" charset="0"/>
              </a:rPr>
              <a:t>person live per </a:t>
            </a:r>
            <a:r>
              <a:rPr lang="en-US" sz="2000" dirty="0" smtClean="0">
                <a:latin typeface="Times New Roman" panose="02020603050405020304" pitchFamily="18" charset="0"/>
                <a:cs typeface="Times New Roman" panose="02020603050405020304" pitchFamily="18" charset="0"/>
              </a:rPr>
              <a:t>square kilometers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country. </a:t>
            </a:r>
            <a:r>
              <a:rPr lang="en-US" sz="2000" dirty="0">
                <a:latin typeface="Times New Roman" panose="02020603050405020304" pitchFamily="18" charset="0"/>
                <a:cs typeface="Times New Roman" panose="02020603050405020304" pitchFamily="18" charset="0"/>
              </a:rPr>
              <a:t>Furthermore, the nuclear family is increasing in Bangladesh day by </a:t>
            </a:r>
            <a:r>
              <a:rPr lang="en-US" sz="2000" dirty="0" smtClean="0">
                <a:latin typeface="Times New Roman" panose="02020603050405020304" pitchFamily="18" charset="0"/>
                <a:cs typeface="Times New Roman" panose="02020603050405020304" pitchFamily="18" charset="0"/>
              </a:rPr>
              <a:t>day and </a:t>
            </a:r>
            <a:r>
              <a:rPr lang="en-US" sz="2000" dirty="0">
                <a:latin typeface="Times New Roman" panose="02020603050405020304" pitchFamily="18" charset="0"/>
                <a:cs typeface="Times New Roman" panose="02020603050405020304" pitchFamily="18" charset="0"/>
              </a:rPr>
              <a:t>older people left alone living separately from their family and becoming vulnerable. </a:t>
            </a:r>
            <a:r>
              <a:rPr lang="en-US" sz="2000" dirty="0" smtClean="0">
                <a:latin typeface="Times New Roman" panose="02020603050405020304" pitchFamily="18" charset="0"/>
                <a:cs typeface="Times New Roman" panose="02020603050405020304" pitchFamily="18" charset="0"/>
              </a:rPr>
              <a:t>This condition </a:t>
            </a:r>
            <a:r>
              <a:rPr lang="en-US" sz="2000" dirty="0">
                <a:latin typeface="Times New Roman" panose="02020603050405020304" pitchFamily="18" charset="0"/>
                <a:cs typeface="Times New Roman" panose="02020603050405020304" pitchFamily="18" charset="0"/>
              </a:rPr>
              <a:t>demands more health and welfare services and more provision to the elderly </a:t>
            </a:r>
            <a:r>
              <a:rPr lang="en-US" sz="2000" dirty="0" smtClean="0">
                <a:latin typeface="Times New Roman" panose="02020603050405020304" pitchFamily="18" charset="0"/>
                <a:cs typeface="Times New Roman" panose="02020603050405020304" pitchFamily="18" charset="0"/>
              </a:rPr>
              <a:t>support system.</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1754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48234" y="1124744"/>
            <a:ext cx="8229600" cy="792088"/>
          </a:xfrm>
        </p:spPr>
        <p:txBody>
          <a:bodyPr>
            <a:normAutofit/>
          </a:bodyPr>
          <a:lstStyle/>
          <a:p>
            <a:r>
              <a:rPr lang="en-US" sz="4000" dirty="0" smtClean="0">
                <a:solidFill>
                  <a:srgbClr val="00B050"/>
                </a:solidFill>
                <a:cs typeface="Times New Roman" panose="02020603050405020304" pitchFamily="18" charset="0"/>
              </a:rPr>
              <a:t>Overview </a:t>
            </a:r>
            <a:r>
              <a:rPr lang="en-US" sz="4000" dirty="0">
                <a:solidFill>
                  <a:srgbClr val="00B050"/>
                </a:solidFill>
                <a:cs typeface="Times New Roman" panose="02020603050405020304" pitchFamily="18" charset="0"/>
              </a:rPr>
              <a:t>of </a:t>
            </a:r>
            <a:r>
              <a:rPr lang="en-US" sz="4000" dirty="0" smtClean="0">
                <a:solidFill>
                  <a:srgbClr val="00B050"/>
                </a:solidFill>
                <a:cs typeface="Times New Roman" panose="02020603050405020304" pitchFamily="18" charset="0"/>
              </a:rPr>
              <a:t>older </a:t>
            </a:r>
            <a:r>
              <a:rPr lang="en-US" sz="4000" dirty="0">
                <a:solidFill>
                  <a:srgbClr val="00B050"/>
                </a:solidFill>
                <a:cs typeface="Times New Roman" panose="02020603050405020304" pitchFamily="18" charset="0"/>
              </a:rPr>
              <a:t>people</a:t>
            </a:r>
          </a:p>
        </p:txBody>
      </p:sp>
      <p:sp>
        <p:nvSpPr>
          <p:cNvPr id="4" name="Content Placeholder 3"/>
          <p:cNvSpPr>
            <a:spLocks noGrp="1"/>
          </p:cNvSpPr>
          <p:nvPr>
            <p:ph idx="1"/>
          </p:nvPr>
        </p:nvSpPr>
        <p:spPr>
          <a:xfrm>
            <a:off x="457200" y="1916832"/>
            <a:ext cx="8229600" cy="4649789"/>
          </a:xfrm>
        </p:spPr>
        <p:txBody>
          <a:bodyPr>
            <a:noAutofit/>
          </a:bodyPr>
          <a:lstStyle/>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As </a:t>
            </a:r>
            <a:r>
              <a:rPr lang="en-US" sz="2000" dirty="0">
                <a:latin typeface="Times New Roman" panose="02020603050405020304" pitchFamily="18" charset="0"/>
                <a:cs typeface="Times New Roman" panose="02020603050405020304" pitchFamily="18" charset="0"/>
              </a:rPr>
              <a:t>of 2019, over 13 million people living in Bangladesh are aged over 60 which is 8% of the country’s total population. The proportion of older people is expected to double to 21.9% in 2050 with 36 million people aged over 60. This means that for every five Bangladeshis, one will be a senior citizen</a:t>
            </a:r>
            <a:r>
              <a:rPr lang="en-US" sz="2000" dirty="0" smtClean="0">
                <a:latin typeface="Times New Roman" panose="02020603050405020304" pitchFamily="18" charset="0"/>
                <a:cs typeface="Times New Roman" panose="02020603050405020304" pitchFamily="18" charset="0"/>
              </a:rPr>
              <a:t>.</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An ageing population increases the demand for health services. Older people suffer from both degenerative and communicable diseases due to the ageing of the body’s immune system. The leading causes of morbidity are infections, while visual impairment, difficulty in walking, chewing, hearing, osteoporosis, arthritis and incontinence are other common health-related problems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89008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043026"/>
            <a:ext cx="8229600" cy="792088"/>
          </a:xfrm>
        </p:spPr>
        <p:txBody>
          <a:bodyPr>
            <a:normAutofit/>
          </a:bodyPr>
          <a:lstStyle/>
          <a:p>
            <a:r>
              <a:rPr lang="en-US" sz="4000" dirty="0">
                <a:solidFill>
                  <a:srgbClr val="00B050"/>
                </a:solidFill>
                <a:cs typeface="Times New Roman" panose="02020603050405020304" pitchFamily="18" charset="0"/>
              </a:rPr>
              <a:t>Key facts</a:t>
            </a:r>
          </a:p>
        </p:txBody>
      </p:sp>
      <p:sp>
        <p:nvSpPr>
          <p:cNvPr id="4" name="Content Placeholder 3"/>
          <p:cNvSpPr>
            <a:spLocks noGrp="1"/>
          </p:cNvSpPr>
          <p:nvPr>
            <p:ph idx="1"/>
          </p:nvPr>
        </p:nvSpPr>
        <p:spPr>
          <a:xfrm>
            <a:off x="457200" y="1806594"/>
            <a:ext cx="8229600" cy="3921299"/>
          </a:xfrm>
        </p:spPr>
        <p:txBody>
          <a:bodyPr>
            <a:normAutofit/>
          </a:bodyPr>
          <a:lstStyle/>
          <a:p>
            <a:pPr marL="0" indent="0" algn="ctr">
              <a:buNone/>
            </a:pPr>
            <a:r>
              <a:rPr lang="en-US" sz="2000" dirty="0">
                <a:latin typeface="Times New Roman" panose="02020603050405020304" pitchFamily="18" charset="0"/>
                <a:cs typeface="Times New Roman" panose="02020603050405020304" pitchFamily="18" charset="0"/>
              </a:rPr>
              <a:t>Below are the key statistics on Bangladesh’s population of older people</a:t>
            </a:r>
            <a:r>
              <a:rPr lang="en-US" sz="2000" dirty="0" smtClean="0">
                <a:latin typeface="Times New Roman" panose="02020603050405020304" pitchFamily="18" charset="0"/>
                <a:cs typeface="Times New Roman" panose="02020603050405020304" pitchFamily="18" charset="0"/>
              </a:rPr>
              <a:t>:</a:t>
            </a:r>
          </a:p>
          <a:p>
            <a:pPr marL="0" indent="0" algn="just">
              <a:buNone/>
            </a:pPr>
            <a:endParaRPr lang="en-US" sz="2000"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255623448"/>
              </p:ext>
            </p:extLst>
          </p:nvPr>
        </p:nvGraphicFramePr>
        <p:xfrm>
          <a:off x="457200" y="2276872"/>
          <a:ext cx="8075240" cy="4032449"/>
        </p:xfrm>
        <a:graphic>
          <a:graphicData uri="http://schemas.openxmlformats.org/drawingml/2006/table">
            <a:tbl>
              <a:tblPr/>
              <a:tblGrid>
                <a:gridCol w="5590550">
                  <a:extLst>
                    <a:ext uri="{9D8B030D-6E8A-4147-A177-3AD203B41FA5}">
                      <a16:colId xmlns:a16="http://schemas.microsoft.com/office/drawing/2014/main" xmlns="" val="952780556"/>
                    </a:ext>
                  </a:extLst>
                </a:gridCol>
                <a:gridCol w="1242345">
                  <a:extLst>
                    <a:ext uri="{9D8B030D-6E8A-4147-A177-3AD203B41FA5}">
                      <a16:colId xmlns:a16="http://schemas.microsoft.com/office/drawing/2014/main" xmlns="" val="3932813062"/>
                    </a:ext>
                  </a:extLst>
                </a:gridCol>
                <a:gridCol w="1242345">
                  <a:extLst>
                    <a:ext uri="{9D8B030D-6E8A-4147-A177-3AD203B41FA5}">
                      <a16:colId xmlns:a16="http://schemas.microsoft.com/office/drawing/2014/main" xmlns="" val="4130067698"/>
                    </a:ext>
                  </a:extLst>
                </a:gridCol>
              </a:tblGrid>
              <a:tr h="266060">
                <a:tc>
                  <a:txBody>
                    <a:bodyPr/>
                    <a:lstStyle/>
                    <a:p>
                      <a:endParaRPr lang="x-none" sz="1600">
                        <a:effectLst/>
                      </a:endParaRPr>
                    </a:p>
                  </a:txBody>
                  <a:tcPr marL="0" marR="0" marT="0" marB="0">
                    <a:lnL>
                      <a:noFill/>
                    </a:lnL>
                    <a:lnR>
                      <a:noFill/>
                    </a:lnR>
                    <a:lnT>
                      <a:noFill/>
                    </a:lnT>
                    <a:lnB>
                      <a:noFill/>
                    </a:lnB>
                    <a:solidFill>
                      <a:srgbClr val="8A7C66"/>
                    </a:solidFill>
                  </a:tcPr>
                </a:tc>
                <a:tc>
                  <a:txBody>
                    <a:bodyPr/>
                    <a:lstStyle/>
                    <a:p>
                      <a:pPr algn="ctr"/>
                      <a:r>
                        <a:rPr lang="x-none" sz="1600">
                          <a:solidFill>
                            <a:srgbClr val="FFFFFF"/>
                          </a:solidFill>
                          <a:effectLst/>
                        </a:rPr>
                        <a:t>2019</a:t>
                      </a:r>
                      <a:endParaRPr lang="x-none" sz="1600">
                        <a:effectLst/>
                      </a:endParaRPr>
                    </a:p>
                  </a:txBody>
                  <a:tcPr marL="0" marR="0" marT="0" marB="0">
                    <a:lnL>
                      <a:noFill/>
                    </a:lnL>
                    <a:lnR>
                      <a:noFill/>
                    </a:lnR>
                    <a:lnT>
                      <a:noFill/>
                    </a:lnT>
                    <a:lnB>
                      <a:noFill/>
                    </a:lnB>
                    <a:solidFill>
                      <a:srgbClr val="8A7C66"/>
                    </a:solidFill>
                  </a:tcPr>
                </a:tc>
                <a:tc>
                  <a:txBody>
                    <a:bodyPr/>
                    <a:lstStyle/>
                    <a:p>
                      <a:pPr algn="ctr"/>
                      <a:r>
                        <a:rPr lang="x-none" sz="1600">
                          <a:solidFill>
                            <a:srgbClr val="FFFFFF"/>
                          </a:solidFill>
                          <a:effectLst/>
                        </a:rPr>
                        <a:t>2050</a:t>
                      </a:r>
                      <a:endParaRPr lang="x-none" sz="1600">
                        <a:effectLst/>
                      </a:endParaRPr>
                    </a:p>
                  </a:txBody>
                  <a:tcPr marL="0" marR="0" marT="0" marB="0">
                    <a:lnL>
                      <a:noFill/>
                    </a:lnL>
                    <a:lnR>
                      <a:noFill/>
                    </a:lnR>
                    <a:lnT>
                      <a:noFill/>
                    </a:lnT>
                    <a:lnB>
                      <a:noFill/>
                    </a:lnB>
                    <a:solidFill>
                      <a:srgbClr val="8A7C66"/>
                    </a:solidFill>
                  </a:tcPr>
                </a:tc>
                <a:extLst>
                  <a:ext uri="{0D108BD9-81ED-4DB2-BD59-A6C34878D82A}">
                    <a16:rowId xmlns:a16="http://schemas.microsoft.com/office/drawing/2014/main" xmlns="" val="2029883519"/>
                  </a:ext>
                </a:extLst>
              </a:tr>
              <a:tr h="431236">
                <a:tc>
                  <a:txBody>
                    <a:bodyPr/>
                    <a:lstStyle/>
                    <a:p>
                      <a:r>
                        <a:rPr lang="en-US" sz="1600" dirty="0">
                          <a:solidFill>
                            <a:schemeClr val="tx1"/>
                          </a:solidFill>
                          <a:effectLst/>
                          <a:latin typeface="Times New Roman" panose="02020603050405020304" pitchFamily="18" charset="0"/>
                          <a:cs typeface="Times New Roman" panose="02020603050405020304" pitchFamily="18" charset="0"/>
                        </a:rPr>
                        <a:t>Population aged 60 and above (total)</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13,109,000</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36,871,000</a:t>
                      </a:r>
                    </a:p>
                  </a:txBody>
                  <a:tcPr marL="0" marR="0" marT="0" marB="0">
                    <a:lnL>
                      <a:noFill/>
                    </a:lnL>
                    <a:lnR>
                      <a:noFill/>
                    </a:lnR>
                    <a:lnT>
                      <a:noFill/>
                    </a:lnT>
                    <a:lnB>
                      <a:noFill/>
                    </a:lnB>
                  </a:tcPr>
                </a:tc>
                <a:extLst>
                  <a:ext uri="{0D108BD9-81ED-4DB2-BD59-A6C34878D82A}">
                    <a16:rowId xmlns:a16="http://schemas.microsoft.com/office/drawing/2014/main" xmlns="" val="2871648116"/>
                  </a:ext>
                </a:extLst>
              </a:tr>
              <a:tr h="431236">
                <a:tc>
                  <a:txBody>
                    <a:bodyPr/>
                    <a:lstStyle/>
                    <a:p>
                      <a:r>
                        <a:rPr lang="en-US" sz="1600" dirty="0">
                          <a:solidFill>
                            <a:schemeClr val="tx1"/>
                          </a:solidFill>
                          <a:effectLst/>
                          <a:latin typeface="Times New Roman" panose="02020603050405020304" pitchFamily="18" charset="0"/>
                          <a:cs typeface="Times New Roman" panose="02020603050405020304" pitchFamily="18" charset="0"/>
                        </a:rPr>
                        <a:t>Population aged 60 and above (% of total population)</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8.0</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21.9</a:t>
                      </a:r>
                    </a:p>
                  </a:txBody>
                  <a:tcPr marL="0" marR="0" marT="0" marB="0">
                    <a:lnL>
                      <a:noFill/>
                    </a:lnL>
                    <a:lnR>
                      <a:noFill/>
                    </a:lnR>
                    <a:lnT>
                      <a:noFill/>
                    </a:lnT>
                    <a:lnB>
                      <a:noFill/>
                    </a:lnB>
                  </a:tcPr>
                </a:tc>
                <a:extLst>
                  <a:ext uri="{0D108BD9-81ED-4DB2-BD59-A6C34878D82A}">
                    <a16:rowId xmlns:a16="http://schemas.microsoft.com/office/drawing/2014/main" xmlns="" val="39468209"/>
                  </a:ext>
                </a:extLst>
              </a:tr>
              <a:tr h="431236">
                <a:tc>
                  <a:txBody>
                    <a:bodyPr/>
                    <a:lstStyle/>
                    <a:p>
                      <a:r>
                        <a:rPr lang="en-US" sz="1600" dirty="0">
                          <a:solidFill>
                            <a:schemeClr val="tx1"/>
                          </a:solidFill>
                          <a:effectLst/>
                          <a:latin typeface="Times New Roman" panose="02020603050405020304" pitchFamily="18" charset="0"/>
                          <a:cs typeface="Times New Roman" panose="02020603050405020304" pitchFamily="18" charset="0"/>
                        </a:rPr>
                        <a:t>Older women aged 60+ (% of total population)</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3.88</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11.55</a:t>
                      </a:r>
                    </a:p>
                  </a:txBody>
                  <a:tcPr marL="0" marR="0" marT="0" marB="0">
                    <a:lnL>
                      <a:noFill/>
                    </a:lnL>
                    <a:lnR>
                      <a:noFill/>
                    </a:lnR>
                    <a:lnT>
                      <a:noFill/>
                    </a:lnT>
                    <a:lnB>
                      <a:noFill/>
                    </a:lnB>
                  </a:tcPr>
                </a:tc>
                <a:extLst>
                  <a:ext uri="{0D108BD9-81ED-4DB2-BD59-A6C34878D82A}">
                    <a16:rowId xmlns:a16="http://schemas.microsoft.com/office/drawing/2014/main" xmlns="" val="2916362582"/>
                  </a:ext>
                </a:extLst>
              </a:tr>
              <a:tr h="266060">
                <a:tc>
                  <a:txBody>
                    <a:bodyPr/>
                    <a:lstStyle/>
                    <a:p>
                      <a:r>
                        <a:rPr lang="en-US" sz="1600" dirty="0">
                          <a:solidFill>
                            <a:schemeClr val="tx1"/>
                          </a:solidFill>
                          <a:effectLst/>
                          <a:latin typeface="Times New Roman" panose="02020603050405020304" pitchFamily="18" charset="0"/>
                          <a:cs typeface="Times New Roman" panose="02020603050405020304" pitchFamily="18" charset="0"/>
                        </a:rPr>
                        <a:t>Life expectancy (males)</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70.48</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78.11</a:t>
                      </a:r>
                    </a:p>
                  </a:txBody>
                  <a:tcPr marL="0" marR="0" marT="0" marB="0">
                    <a:lnL>
                      <a:noFill/>
                    </a:lnL>
                    <a:lnR>
                      <a:noFill/>
                    </a:lnR>
                    <a:lnT>
                      <a:noFill/>
                    </a:lnT>
                    <a:lnB>
                      <a:noFill/>
                    </a:lnB>
                  </a:tcPr>
                </a:tc>
                <a:extLst>
                  <a:ext uri="{0D108BD9-81ED-4DB2-BD59-A6C34878D82A}">
                    <a16:rowId xmlns:a16="http://schemas.microsoft.com/office/drawing/2014/main" xmlns="" val="1712309270"/>
                  </a:ext>
                </a:extLst>
              </a:tr>
              <a:tr h="266060">
                <a:tc>
                  <a:txBody>
                    <a:bodyPr/>
                    <a:lstStyle/>
                    <a:p>
                      <a:r>
                        <a:rPr lang="en-US" sz="1600" dirty="0">
                          <a:solidFill>
                            <a:schemeClr val="tx1"/>
                          </a:solidFill>
                          <a:effectLst/>
                          <a:latin typeface="Times New Roman" panose="02020603050405020304" pitchFamily="18" charset="0"/>
                          <a:cs typeface="Times New Roman" panose="02020603050405020304" pitchFamily="18" charset="0"/>
                        </a:rPr>
                        <a:t>Life expectancy (females)</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74.11</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81.45</a:t>
                      </a:r>
                    </a:p>
                  </a:txBody>
                  <a:tcPr marL="0" marR="0" marT="0" marB="0">
                    <a:lnL>
                      <a:noFill/>
                    </a:lnL>
                    <a:lnR>
                      <a:noFill/>
                    </a:lnR>
                    <a:lnT>
                      <a:noFill/>
                    </a:lnT>
                    <a:lnB>
                      <a:noFill/>
                    </a:lnB>
                  </a:tcPr>
                </a:tc>
                <a:extLst>
                  <a:ext uri="{0D108BD9-81ED-4DB2-BD59-A6C34878D82A}">
                    <a16:rowId xmlns:a16="http://schemas.microsoft.com/office/drawing/2014/main" xmlns="" val="398193085"/>
                  </a:ext>
                </a:extLst>
              </a:tr>
              <a:tr h="431236">
                <a:tc>
                  <a:txBody>
                    <a:bodyPr/>
                    <a:lstStyle/>
                    <a:p>
                      <a:r>
                        <a:rPr lang="en-US" sz="1600" dirty="0">
                          <a:solidFill>
                            <a:schemeClr val="tx1"/>
                          </a:solidFill>
                          <a:effectLst/>
                          <a:latin typeface="Times New Roman" panose="02020603050405020304" pitchFamily="18" charset="0"/>
                          <a:cs typeface="Times New Roman" panose="02020603050405020304" pitchFamily="18" charset="0"/>
                        </a:rPr>
                        <a:t>Old-Age Dependency Ratio (Age 65+ / Age 15-64)</a:t>
                      </a:r>
                    </a:p>
                  </a:txBody>
                  <a:tcPr marL="0" marR="0" marT="0" marB="0">
                    <a:lnL>
                      <a:noFill/>
                    </a:lnL>
                    <a:lnR>
                      <a:noFill/>
                    </a:lnR>
                    <a:lnT>
                      <a:noFill/>
                    </a:lnT>
                    <a:lnB>
                      <a:noFill/>
                    </a:lnB>
                  </a:tcPr>
                </a:tc>
                <a:tc>
                  <a:txBody>
                    <a:bodyPr/>
                    <a:lstStyle/>
                    <a:p>
                      <a:pPr algn="ctr"/>
                      <a:r>
                        <a:rPr lang="x-none" sz="1600" dirty="0">
                          <a:effectLst/>
                          <a:latin typeface="Times New Roman" panose="02020603050405020304" pitchFamily="18" charset="0"/>
                          <a:cs typeface="Times New Roman" panose="02020603050405020304" pitchFamily="18" charset="0"/>
                        </a:rPr>
                        <a:t>7.7</a:t>
                      </a:r>
                    </a:p>
                  </a:txBody>
                  <a:tcPr marL="0" marR="0" marT="0" marB="0">
                    <a:lnL>
                      <a:noFill/>
                    </a:lnL>
                    <a:lnR>
                      <a:noFill/>
                    </a:lnR>
                    <a:lnT>
                      <a:noFill/>
                    </a:lnT>
                    <a:lnB>
                      <a:noFill/>
                    </a:lnB>
                  </a:tcPr>
                </a:tc>
                <a:tc>
                  <a:txBody>
                    <a:bodyPr/>
                    <a:lstStyle/>
                    <a:p>
                      <a:pPr algn="ctr"/>
                      <a:r>
                        <a:rPr lang="x-none" sz="1600" dirty="0">
                          <a:effectLst/>
                          <a:latin typeface="Times New Roman" panose="02020603050405020304" pitchFamily="18" charset="0"/>
                          <a:cs typeface="Times New Roman" panose="02020603050405020304" pitchFamily="18" charset="0"/>
                        </a:rPr>
                        <a:t>23.5</a:t>
                      </a:r>
                    </a:p>
                  </a:txBody>
                  <a:tcPr marL="0" marR="0" marT="0" marB="0">
                    <a:lnL>
                      <a:noFill/>
                    </a:lnL>
                    <a:lnR>
                      <a:noFill/>
                    </a:lnR>
                    <a:lnT>
                      <a:noFill/>
                    </a:lnT>
                    <a:lnB>
                      <a:noFill/>
                    </a:lnB>
                  </a:tcPr>
                </a:tc>
                <a:extLst>
                  <a:ext uri="{0D108BD9-81ED-4DB2-BD59-A6C34878D82A}">
                    <a16:rowId xmlns:a16="http://schemas.microsoft.com/office/drawing/2014/main" xmlns="" val="3983074263"/>
                  </a:ext>
                </a:extLst>
              </a:tr>
              <a:tr h="431236">
                <a:tc>
                  <a:txBody>
                    <a:bodyPr/>
                    <a:lstStyle/>
                    <a:p>
                      <a:r>
                        <a:rPr lang="en-US" sz="1600">
                          <a:solidFill>
                            <a:schemeClr val="tx1"/>
                          </a:solidFill>
                          <a:effectLst/>
                          <a:latin typeface="Times New Roman" panose="02020603050405020304" pitchFamily="18" charset="0"/>
                          <a:cs typeface="Times New Roman" panose="02020603050405020304" pitchFamily="18" charset="0"/>
                        </a:rPr>
                        <a:t>Rural older people (% of total population)</a:t>
                      </a:r>
                    </a:p>
                  </a:txBody>
                  <a:tcPr marL="0" marR="0" marT="0" marB="0">
                    <a:lnL>
                      <a:noFill/>
                    </a:lnL>
                    <a:lnR>
                      <a:noFill/>
                    </a:lnR>
                    <a:lnT>
                      <a:noFill/>
                    </a:lnT>
                    <a:lnB>
                      <a:noFill/>
                    </a:lnB>
                  </a:tcPr>
                </a:tc>
                <a:tc>
                  <a:txBody>
                    <a:bodyPr/>
                    <a:lstStyle/>
                    <a:p>
                      <a:pPr algn="ctr"/>
                      <a:r>
                        <a:rPr lang="x-none" sz="1600" dirty="0">
                          <a:effectLst/>
                          <a:latin typeface="Times New Roman" panose="02020603050405020304" pitchFamily="18" charset="0"/>
                          <a:cs typeface="Times New Roman" panose="02020603050405020304" pitchFamily="18" charset="0"/>
                        </a:rPr>
                        <a:t>3.46</a:t>
                      </a:r>
                    </a:p>
                  </a:txBody>
                  <a:tcPr marL="0" marR="0" marT="0" marB="0">
                    <a:lnL>
                      <a:noFill/>
                    </a:lnL>
                    <a:lnR>
                      <a:noFill/>
                    </a:lnR>
                    <a:lnT>
                      <a:noFill/>
                    </a:lnT>
                    <a:lnB>
                      <a:noFill/>
                    </a:lnB>
                  </a:tcPr>
                </a:tc>
                <a:tc>
                  <a:txBody>
                    <a:bodyPr/>
                    <a:lstStyle/>
                    <a:p>
                      <a:pPr algn="ctr"/>
                      <a:endParaRPr lang="x-none" sz="1600" dirty="0">
                        <a:effectLst/>
                      </a:endParaRPr>
                    </a:p>
                  </a:txBody>
                  <a:tcPr marL="0" marR="0" marT="0" marB="0">
                    <a:lnL>
                      <a:noFill/>
                    </a:lnL>
                    <a:lnR>
                      <a:noFill/>
                    </a:lnR>
                    <a:lnT>
                      <a:noFill/>
                    </a:lnT>
                    <a:lnB>
                      <a:noFill/>
                    </a:lnB>
                  </a:tcPr>
                </a:tc>
                <a:extLst>
                  <a:ext uri="{0D108BD9-81ED-4DB2-BD59-A6C34878D82A}">
                    <a16:rowId xmlns:a16="http://schemas.microsoft.com/office/drawing/2014/main" xmlns="" val="3691259174"/>
                  </a:ext>
                </a:extLst>
              </a:tr>
              <a:tr h="431236">
                <a:tc>
                  <a:txBody>
                    <a:bodyPr/>
                    <a:lstStyle/>
                    <a:p>
                      <a:r>
                        <a:rPr lang="en-US" sz="1600">
                          <a:solidFill>
                            <a:schemeClr val="tx1"/>
                          </a:solidFill>
                          <a:effectLst/>
                          <a:latin typeface="Times New Roman" panose="02020603050405020304" pitchFamily="18" charset="0"/>
                          <a:cs typeface="Times New Roman" panose="02020603050405020304" pitchFamily="18" charset="0"/>
                        </a:rPr>
                        <a:t>Urban older people (% of total population)</a:t>
                      </a:r>
                    </a:p>
                  </a:txBody>
                  <a:tcPr marL="0" marR="0" marT="0" marB="0">
                    <a:lnL>
                      <a:noFill/>
                    </a:lnL>
                    <a:lnR>
                      <a:noFill/>
                    </a:lnR>
                    <a:lnT>
                      <a:noFill/>
                    </a:lnT>
                    <a:lnB>
                      <a:noFill/>
                    </a:lnB>
                  </a:tcPr>
                </a:tc>
                <a:tc>
                  <a:txBody>
                    <a:bodyPr/>
                    <a:lstStyle/>
                    <a:p>
                      <a:pPr algn="ctr"/>
                      <a:r>
                        <a:rPr lang="x-none" sz="1600">
                          <a:effectLst/>
                          <a:latin typeface="Times New Roman" panose="02020603050405020304" pitchFamily="18" charset="0"/>
                          <a:cs typeface="Times New Roman" panose="02020603050405020304" pitchFamily="18" charset="0"/>
                        </a:rPr>
                        <a:t>1.4</a:t>
                      </a:r>
                    </a:p>
                  </a:txBody>
                  <a:tcPr marL="0" marR="0" marT="0" marB="0">
                    <a:lnL>
                      <a:noFill/>
                    </a:lnL>
                    <a:lnR>
                      <a:noFill/>
                    </a:lnR>
                    <a:lnT>
                      <a:noFill/>
                    </a:lnT>
                    <a:lnB>
                      <a:noFill/>
                    </a:lnB>
                  </a:tcPr>
                </a:tc>
                <a:tc>
                  <a:txBody>
                    <a:bodyPr/>
                    <a:lstStyle/>
                    <a:p>
                      <a:pPr algn="ctr"/>
                      <a:endParaRPr lang="x-none" sz="1600" dirty="0">
                        <a:effectLst/>
                      </a:endParaRPr>
                    </a:p>
                  </a:txBody>
                  <a:tcPr marL="0" marR="0" marT="0" marB="0">
                    <a:lnL>
                      <a:noFill/>
                    </a:lnL>
                    <a:lnR>
                      <a:noFill/>
                    </a:lnR>
                    <a:lnT>
                      <a:noFill/>
                    </a:lnT>
                    <a:lnB>
                      <a:noFill/>
                    </a:lnB>
                  </a:tcPr>
                </a:tc>
                <a:extLst>
                  <a:ext uri="{0D108BD9-81ED-4DB2-BD59-A6C34878D82A}">
                    <a16:rowId xmlns:a16="http://schemas.microsoft.com/office/drawing/2014/main" xmlns="" val="2050524957"/>
                  </a:ext>
                </a:extLst>
              </a:tr>
              <a:tr h="646853">
                <a:tc>
                  <a:txBody>
                    <a:bodyPr/>
                    <a:lstStyle/>
                    <a:p>
                      <a:pPr algn="l"/>
                      <a:r>
                        <a:rPr lang="en-US" sz="1600" b="0" i="0" dirty="0">
                          <a:solidFill>
                            <a:schemeClr val="tx1"/>
                          </a:solidFill>
                          <a:effectLst/>
                          <a:latin typeface="Times New Roman" panose="02020603050405020304" pitchFamily="18" charset="0"/>
                          <a:cs typeface="Times New Roman" panose="02020603050405020304" pitchFamily="18" charset="0"/>
                        </a:rPr>
                        <a:t>Older persons living alone aged 60 and above (% of total population aged 60+)</a:t>
                      </a:r>
                    </a:p>
                  </a:txBody>
                  <a:tcPr marL="0" marR="0" marT="0" marB="0">
                    <a:lnL>
                      <a:noFill/>
                    </a:lnL>
                    <a:lnR>
                      <a:noFill/>
                    </a:lnR>
                    <a:lnT>
                      <a:noFill/>
                    </a:lnT>
                    <a:lnB>
                      <a:noFill/>
                    </a:lnB>
                    <a:solidFill>
                      <a:srgbClr val="FFFFFF"/>
                    </a:solidFill>
                  </a:tcPr>
                </a:tc>
                <a:tc>
                  <a:txBody>
                    <a:bodyPr/>
                    <a:lstStyle/>
                    <a:p>
                      <a:pPr algn="ctr"/>
                      <a:r>
                        <a:rPr lang="x-none" sz="1600" b="0" i="0" dirty="0">
                          <a:solidFill>
                            <a:srgbClr val="000000"/>
                          </a:solidFill>
                          <a:effectLst/>
                          <a:latin typeface="Times New Roman" panose="02020603050405020304" pitchFamily="18" charset="0"/>
                          <a:cs typeface="Times New Roman" panose="02020603050405020304" pitchFamily="18" charset="0"/>
                        </a:rPr>
                        <a:t>1.77</a:t>
                      </a:r>
                    </a:p>
                  </a:txBody>
                  <a:tcPr marL="0" marR="0" marT="0" marB="0">
                    <a:lnL>
                      <a:noFill/>
                    </a:lnL>
                    <a:lnR>
                      <a:noFill/>
                    </a:lnR>
                    <a:lnT>
                      <a:noFill/>
                    </a:lnT>
                    <a:lnB>
                      <a:noFill/>
                    </a:lnB>
                    <a:solidFill>
                      <a:srgbClr val="FFFFFF"/>
                    </a:solidFill>
                  </a:tcPr>
                </a:tc>
                <a:tc>
                  <a:txBody>
                    <a:bodyPr/>
                    <a:lstStyle/>
                    <a:p>
                      <a:endParaRPr lang="en-US" sz="1600" dirty="0"/>
                    </a:p>
                  </a:txBody>
                  <a:tcPr marL="83814" marR="83814" marT="41907" marB="41907">
                    <a:lnL>
                      <a:noFill/>
                    </a:lnL>
                    <a:lnT>
                      <a:noFill/>
                    </a:lnT>
                  </a:tcPr>
                </a:tc>
                <a:extLst>
                  <a:ext uri="{0D108BD9-81ED-4DB2-BD59-A6C34878D82A}">
                    <a16:rowId xmlns:a16="http://schemas.microsoft.com/office/drawing/2014/main" xmlns="" val="3688992030"/>
                  </a:ext>
                </a:extLst>
              </a:tr>
            </a:tbl>
          </a:graphicData>
        </a:graphic>
      </p:graphicFrame>
    </p:spTree>
    <p:extLst>
      <p:ext uri="{BB962C8B-B14F-4D97-AF65-F5344CB8AC3E}">
        <p14:creationId xmlns:p14="http://schemas.microsoft.com/office/powerpoint/2010/main" xmlns="" val="483191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43948" y="1052736"/>
            <a:ext cx="8229600" cy="792088"/>
          </a:xfrm>
        </p:spPr>
        <p:txBody>
          <a:bodyPr>
            <a:normAutofit/>
          </a:bodyPr>
          <a:lstStyle/>
          <a:p>
            <a:r>
              <a:rPr lang="en-US" sz="4000" dirty="0">
                <a:solidFill>
                  <a:srgbClr val="00B050"/>
                </a:solidFill>
                <a:cs typeface="Times New Roman" panose="02020603050405020304" pitchFamily="18" charset="0"/>
              </a:rPr>
              <a:t>Elderly in traditional </a:t>
            </a:r>
            <a:r>
              <a:rPr lang="en-US" sz="4000" dirty="0" smtClean="0">
                <a:solidFill>
                  <a:srgbClr val="00B050"/>
                </a:solidFill>
                <a:cs typeface="Times New Roman" panose="02020603050405020304" pitchFamily="18" charset="0"/>
              </a:rPr>
              <a:t>situation</a:t>
            </a:r>
            <a:endParaRPr lang="en-US" sz="4000" dirty="0">
              <a:solidFill>
                <a:srgbClr val="00B050"/>
              </a:solidFill>
              <a:cs typeface="Times New Roman" panose="02020603050405020304" pitchFamily="18" charset="0"/>
            </a:endParaRPr>
          </a:p>
        </p:txBody>
      </p:sp>
      <p:sp>
        <p:nvSpPr>
          <p:cNvPr id="4" name="Content Placeholder 3"/>
          <p:cNvSpPr>
            <a:spLocks noGrp="1"/>
          </p:cNvSpPr>
          <p:nvPr>
            <p:ph idx="1"/>
          </p:nvPr>
        </p:nvSpPr>
        <p:spPr>
          <a:xfrm>
            <a:off x="443948" y="2132856"/>
            <a:ext cx="8229600" cy="4248472"/>
          </a:xfrm>
        </p:spPr>
        <p:txBody>
          <a:bodyPr>
            <a:noAutofit/>
          </a:bodyPr>
          <a:lstStyle/>
          <a:p>
            <a:pPr marL="0" indent="0" algn="just">
              <a:buNone/>
            </a:pPr>
            <a:r>
              <a:rPr lang="en-US" sz="1800" dirty="0">
                <a:latin typeface="Times New Roman" panose="02020603050405020304" pitchFamily="18" charset="0"/>
                <a:cs typeface="Times New Roman" panose="02020603050405020304" pitchFamily="18" charset="0"/>
              </a:rPr>
              <a:t>Traditionally, the son is to take responsibility to provide </a:t>
            </a:r>
            <a:r>
              <a:rPr lang="en-US" sz="1800" dirty="0" smtClean="0">
                <a:latin typeface="Times New Roman" panose="02020603050405020304" pitchFamily="18" charset="0"/>
                <a:cs typeface="Times New Roman" panose="02020603050405020304" pitchFamily="18" charset="0"/>
              </a:rPr>
              <a:t>food and </a:t>
            </a:r>
            <a:r>
              <a:rPr lang="en-US" sz="1800" dirty="0">
                <a:latin typeface="Times New Roman" panose="02020603050405020304" pitchFamily="18" charset="0"/>
                <a:cs typeface="Times New Roman" panose="02020603050405020304" pitchFamily="18" charset="0"/>
              </a:rPr>
              <a:t>shelter to their parents as well as take care of the other elderly members of their family. </a:t>
            </a:r>
            <a:r>
              <a:rPr lang="en-US" sz="1800" dirty="0" smtClean="0">
                <a:latin typeface="Times New Roman" panose="02020603050405020304" pitchFamily="18" charset="0"/>
                <a:cs typeface="Times New Roman" panose="02020603050405020304" pitchFamily="18" charset="0"/>
              </a:rPr>
              <a:t>Due to </a:t>
            </a:r>
            <a:r>
              <a:rPr lang="en-US" sz="1800" dirty="0">
                <a:latin typeface="Times New Roman" panose="02020603050405020304" pitchFamily="18" charset="0"/>
                <a:cs typeface="Times New Roman" panose="02020603050405020304" pitchFamily="18" charset="0"/>
              </a:rPr>
              <a:t>their economic condition they are not able to meet the basic needs. </a:t>
            </a:r>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Bangladesh customarily gender roles are clearly defined and accepted. It is usually the </a:t>
            </a:r>
            <a:r>
              <a:rPr lang="en-US" sz="1800" dirty="0" smtClean="0">
                <a:latin typeface="Times New Roman" panose="02020603050405020304" pitchFamily="18" charset="0"/>
                <a:cs typeface="Times New Roman" panose="02020603050405020304" pitchFamily="18" charset="0"/>
              </a:rPr>
              <a:t>men who </a:t>
            </a:r>
            <a:r>
              <a:rPr lang="en-US" sz="1800" dirty="0">
                <a:latin typeface="Times New Roman" panose="02020603050405020304" pitchFamily="18" charset="0"/>
                <a:cs typeface="Times New Roman" panose="02020603050405020304" pitchFamily="18" charset="0"/>
              </a:rPr>
              <a:t>are the main source of income while women maintain the household. In this male </a:t>
            </a:r>
            <a:r>
              <a:rPr lang="en-US" sz="1800" dirty="0" smtClean="0">
                <a:latin typeface="Times New Roman" panose="02020603050405020304" pitchFamily="18" charset="0"/>
                <a:cs typeface="Times New Roman" panose="02020603050405020304" pitchFamily="18" charset="0"/>
              </a:rPr>
              <a:t>dominated society </a:t>
            </a:r>
            <a:r>
              <a:rPr lang="en-US" sz="1800" dirty="0">
                <a:latin typeface="Times New Roman" panose="02020603050405020304" pitchFamily="18" charset="0"/>
                <a:cs typeface="Times New Roman" panose="02020603050405020304" pitchFamily="18" charset="0"/>
              </a:rPr>
              <a:t>it is often the older men are still involved in economic </a:t>
            </a:r>
            <a:r>
              <a:rPr lang="en-US" sz="1800" dirty="0" smtClean="0">
                <a:latin typeface="Times New Roman" panose="02020603050405020304" pitchFamily="18" charset="0"/>
                <a:cs typeface="Times New Roman" panose="02020603050405020304" pitchFamily="18" charset="0"/>
              </a:rPr>
              <a:t>activities. </a:t>
            </a:r>
          </a:p>
          <a:p>
            <a:pPr marL="0" indent="0" algn="just">
              <a:buNone/>
            </a:pPr>
            <a:endParaRPr lang="en-US" sz="1800" dirty="0" smtClean="0">
              <a:latin typeface="Times New Roman" panose="02020603050405020304" pitchFamily="18" charset="0"/>
              <a:cs typeface="Times New Roman" panose="02020603050405020304" pitchFamily="18" charset="0"/>
            </a:endParaRPr>
          </a:p>
          <a:p>
            <a:pPr marL="0" indent="0" algn="just">
              <a:buNone/>
            </a:pPr>
            <a:r>
              <a:rPr lang="en-US" sz="1800" dirty="0" smtClean="0">
                <a:latin typeface="Times New Roman" panose="02020603050405020304" pitchFamily="18" charset="0"/>
                <a:cs typeface="Times New Roman" panose="02020603050405020304" pitchFamily="18" charset="0"/>
              </a:rPr>
              <a:t>Still </a:t>
            </a:r>
            <a:r>
              <a:rPr lang="en-US" sz="1800" dirty="0">
                <a:latin typeface="Times New Roman" panose="02020603050405020304" pitchFamily="18" charset="0"/>
                <a:cs typeface="Times New Roman" panose="02020603050405020304" pitchFamily="18" charset="0"/>
              </a:rPr>
              <a:t>in Bangladesh older persons are respected and valued in the society. They have a </a:t>
            </a:r>
            <a:r>
              <a:rPr lang="en-US" sz="1800" dirty="0" smtClean="0">
                <a:latin typeface="Times New Roman" panose="02020603050405020304" pitchFamily="18" charset="0"/>
                <a:cs typeface="Times New Roman" panose="02020603050405020304" pitchFamily="18" charset="0"/>
              </a:rPr>
              <a:t>special position </a:t>
            </a:r>
            <a:r>
              <a:rPr lang="en-US" sz="1800" dirty="0">
                <a:latin typeface="Times New Roman" panose="02020603050405020304" pitchFamily="18" charset="0"/>
                <a:cs typeface="Times New Roman" panose="02020603050405020304" pitchFamily="18" charset="0"/>
              </a:rPr>
              <a:t>in the family, often asked for advice especially during major events, like marriage, </a:t>
            </a:r>
            <a:r>
              <a:rPr lang="en-US" sz="1800" dirty="0" smtClean="0">
                <a:latin typeface="Times New Roman" panose="02020603050405020304" pitchFamily="18" charset="0"/>
                <a:cs typeface="Times New Roman" panose="02020603050405020304" pitchFamily="18" charset="0"/>
              </a:rPr>
              <a:t>name giving </a:t>
            </a:r>
            <a:r>
              <a:rPr lang="en-US" sz="1800" dirty="0">
                <a:latin typeface="Times New Roman" panose="02020603050405020304" pitchFamily="18" charset="0"/>
                <a:cs typeface="Times New Roman" panose="02020603050405020304" pitchFamily="18" charset="0"/>
              </a:rPr>
              <a:t>ceremonies etc. In many joint families and households, they not only continue </a:t>
            </a:r>
            <a:r>
              <a:rPr lang="en-US" sz="1800" dirty="0" smtClean="0">
                <a:latin typeface="Times New Roman" panose="02020603050405020304" pitchFamily="18" charset="0"/>
                <a:cs typeface="Times New Roman" panose="02020603050405020304" pitchFamily="18" charset="0"/>
              </a:rPr>
              <a:t>receiving care </a:t>
            </a:r>
            <a:r>
              <a:rPr lang="en-US" sz="1800" dirty="0">
                <a:latin typeface="Times New Roman" panose="02020603050405020304" pitchFamily="18" charset="0"/>
                <a:cs typeface="Times New Roman" panose="02020603050405020304" pitchFamily="18" charset="0"/>
              </a:rPr>
              <a:t>and support from the family members but also provide care to the family members such </a:t>
            </a:r>
            <a:r>
              <a:rPr lang="en-US" sz="1800" dirty="0" smtClean="0">
                <a:latin typeface="Times New Roman" panose="02020603050405020304" pitchFamily="18" charset="0"/>
                <a:cs typeface="Times New Roman" panose="02020603050405020304" pitchFamily="18" charset="0"/>
              </a:rPr>
              <a:t>as financial </a:t>
            </a:r>
            <a:r>
              <a:rPr lang="en-US" sz="1800" dirty="0">
                <a:latin typeface="Times New Roman" panose="02020603050405020304" pitchFamily="18" charset="0"/>
                <a:cs typeface="Times New Roman" panose="02020603050405020304" pitchFamily="18" charset="0"/>
              </a:rPr>
              <a:t>help and love and care to grandchildren. </a:t>
            </a:r>
          </a:p>
        </p:txBody>
      </p:sp>
    </p:spTree>
    <p:extLst>
      <p:ext uri="{BB962C8B-B14F-4D97-AF65-F5344CB8AC3E}">
        <p14:creationId xmlns:p14="http://schemas.microsoft.com/office/powerpoint/2010/main" xmlns="" val="4291835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95536" y="1196752"/>
            <a:ext cx="8229600" cy="792088"/>
          </a:xfrm>
        </p:spPr>
        <p:txBody>
          <a:bodyPr>
            <a:normAutofit/>
          </a:bodyPr>
          <a:lstStyle/>
          <a:p>
            <a:r>
              <a:rPr lang="en-US" sz="4000" dirty="0">
                <a:solidFill>
                  <a:srgbClr val="00B050"/>
                </a:solidFill>
                <a:cs typeface="Times New Roman" panose="02020603050405020304" pitchFamily="18" charset="0"/>
              </a:rPr>
              <a:t>National Policy on older people</a:t>
            </a:r>
          </a:p>
        </p:txBody>
      </p:sp>
      <p:sp>
        <p:nvSpPr>
          <p:cNvPr id="4" name="Content Placeholder 3"/>
          <p:cNvSpPr>
            <a:spLocks noGrp="1"/>
          </p:cNvSpPr>
          <p:nvPr>
            <p:ph idx="1"/>
          </p:nvPr>
        </p:nvSpPr>
        <p:spPr>
          <a:xfrm>
            <a:off x="457200" y="2492896"/>
            <a:ext cx="8229600" cy="3921299"/>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The National Policy for Older Persons 2013 places importance on the contributions from older people within communities, </a:t>
            </a:r>
            <a:r>
              <a:rPr lang="en-US" sz="2000" dirty="0" smtClean="0">
                <a:latin typeface="Times New Roman" panose="02020603050405020304" pitchFamily="18" charset="0"/>
                <a:cs typeface="Times New Roman" panose="02020603050405020304" pitchFamily="18" charset="0"/>
              </a:rPr>
              <a:t>emphasizing </a:t>
            </a:r>
            <a:r>
              <a:rPr lang="en-US" sz="2000" dirty="0">
                <a:latin typeface="Times New Roman" panose="02020603050405020304" pitchFamily="18" charset="0"/>
                <a:cs typeface="Times New Roman" panose="02020603050405020304" pitchFamily="18" charset="0"/>
              </a:rPr>
              <a:t>the importance of communication and social facilities. Older people are directly involved in the process of monitoring the implementation of the policy and the successes of different programs such as education and training, poverty reduction, financial security and healthcare.</a:t>
            </a:r>
          </a:p>
        </p:txBody>
      </p:sp>
    </p:spTree>
    <p:extLst>
      <p:ext uri="{BB962C8B-B14F-4D97-AF65-F5344CB8AC3E}">
        <p14:creationId xmlns:p14="http://schemas.microsoft.com/office/powerpoint/2010/main" xmlns="" val="2176509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052736"/>
            <a:ext cx="8229600" cy="792088"/>
          </a:xfrm>
        </p:spPr>
        <p:txBody>
          <a:bodyPr>
            <a:normAutofit/>
          </a:bodyPr>
          <a:lstStyle/>
          <a:p>
            <a:r>
              <a:rPr lang="en-US" sz="4000" dirty="0">
                <a:solidFill>
                  <a:srgbClr val="00B050"/>
                </a:solidFill>
                <a:cs typeface="Times New Roman" panose="02020603050405020304" pitchFamily="18" charset="0"/>
              </a:rPr>
              <a:t>Health and care</a:t>
            </a:r>
          </a:p>
        </p:txBody>
      </p:sp>
      <p:sp>
        <p:nvSpPr>
          <p:cNvPr id="4" name="Content Placeholder 3"/>
          <p:cNvSpPr>
            <a:spLocks noGrp="1"/>
          </p:cNvSpPr>
          <p:nvPr>
            <p:ph idx="1"/>
          </p:nvPr>
        </p:nvSpPr>
        <p:spPr>
          <a:xfrm>
            <a:off x="457200" y="1988840"/>
            <a:ext cx="8229600" cy="4439414"/>
          </a:xfrm>
        </p:spPr>
        <p:txBody>
          <a:bodyPr>
            <a:noAutofit/>
          </a:bodyPr>
          <a:lstStyle/>
          <a:p>
            <a:pPr marL="0" indent="0" algn="just">
              <a:buNone/>
            </a:pPr>
            <a:r>
              <a:rPr lang="en-US" sz="1800" dirty="0">
                <a:latin typeface="Times New Roman" panose="02020603050405020304" pitchFamily="18" charset="0"/>
                <a:cs typeface="Times New Roman" panose="02020603050405020304" pitchFamily="18" charset="0"/>
              </a:rPr>
              <a:t>The National Policy for Older Persons 2013 aims to strengthen health care services for older people, and primary health provide support with age-friendly health </a:t>
            </a:r>
            <a:r>
              <a:rPr lang="en-US" sz="1800" dirty="0" smtClean="0">
                <a:latin typeface="Times New Roman" panose="02020603050405020304" pitchFamily="18" charset="0"/>
                <a:cs typeface="Times New Roman" panose="02020603050405020304" pitchFamily="18" charset="0"/>
              </a:rPr>
              <a:t>centers. </a:t>
            </a:r>
            <a:r>
              <a:rPr lang="en-US" sz="1800" dirty="0">
                <a:latin typeface="Times New Roman" panose="02020603050405020304" pitchFamily="18" charset="0"/>
                <a:cs typeface="Times New Roman" panose="02020603050405020304" pitchFamily="18" charset="0"/>
              </a:rPr>
              <a:t>Increasing referral services and temporary mobile camps for those in mobile areas. Education about healthy lifestyles and illness prevention is a priority, with efforts to raise awareness about risk factors and non-communicable diseases. Safe water sanitation, nutrition and gender-inclusive services are of great importance in Bangladesh</a:t>
            </a:r>
            <a:r>
              <a:rPr lang="en-US" sz="1800" dirty="0" smtClean="0">
                <a:latin typeface="Times New Roman" panose="02020603050405020304" pitchFamily="18" charset="0"/>
                <a:cs typeface="Times New Roman" panose="02020603050405020304" pitchFamily="18" charset="0"/>
              </a:rPr>
              <a:t>.</a:t>
            </a:r>
          </a:p>
          <a:p>
            <a:pPr marL="0" indent="0" algn="just">
              <a:buNone/>
            </a:pPr>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Parents Care Act 2013 ensures social security of the senior citizens and compels the children to take good care of their parents. According to the law, the children will have to take necessary steps to look after their parents and provide them with food, clothing, medical facilities, accommodation, and company. Furthermore, under no circumstances are children allowed to send their parents in old homes beyond their wishes. The law also allows aggrieved parents to file cases against their children if they decline to support them.</a:t>
            </a:r>
          </a:p>
        </p:txBody>
      </p:sp>
    </p:spTree>
    <p:extLst>
      <p:ext uri="{BB962C8B-B14F-4D97-AF65-F5344CB8AC3E}">
        <p14:creationId xmlns:p14="http://schemas.microsoft.com/office/powerpoint/2010/main" xmlns="" val="754334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1196752"/>
            <a:ext cx="8229600" cy="792088"/>
          </a:xfrm>
        </p:spPr>
        <p:txBody>
          <a:bodyPr>
            <a:normAutofit/>
          </a:bodyPr>
          <a:lstStyle/>
          <a:p>
            <a:r>
              <a:rPr lang="en-US" sz="4000" dirty="0">
                <a:solidFill>
                  <a:srgbClr val="00B050"/>
                </a:solidFill>
                <a:cs typeface="Times New Roman" panose="02020603050405020304" pitchFamily="18" charset="0"/>
              </a:rPr>
              <a:t>Older people’s associations (OPAs)</a:t>
            </a:r>
          </a:p>
        </p:txBody>
      </p:sp>
      <p:sp>
        <p:nvSpPr>
          <p:cNvPr id="4" name="Content Placeholder 3"/>
          <p:cNvSpPr>
            <a:spLocks noGrp="1"/>
          </p:cNvSpPr>
          <p:nvPr>
            <p:ph idx="1"/>
          </p:nvPr>
        </p:nvSpPr>
        <p:spPr>
          <a:xfrm>
            <a:off x="457200" y="2420888"/>
            <a:ext cx="8229600" cy="3921299"/>
          </a:xfrm>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There is no specific government policy referring to OPAs specifically. However, a programme run by </a:t>
            </a:r>
            <a:r>
              <a:rPr lang="en-US" sz="2000" dirty="0" smtClean="0">
                <a:latin typeface="Times New Roman" panose="02020603050405020304" pitchFamily="18" charset="0"/>
                <a:cs typeface="Times New Roman" panose="02020603050405020304" pitchFamily="18" charset="0"/>
              </a:rPr>
              <a:t>Help-Age </a:t>
            </a:r>
            <a:r>
              <a:rPr lang="en-US" sz="2000" dirty="0">
                <a:latin typeface="Times New Roman" panose="02020603050405020304" pitchFamily="18" charset="0"/>
                <a:cs typeface="Times New Roman" panose="02020603050405020304" pitchFamily="18" charset="0"/>
              </a:rPr>
              <a:t>and SHARE Foundation called “Strengthening Ageing </a:t>
            </a:r>
            <a:r>
              <a:rPr lang="en-US" sz="2000" dirty="0" smtClean="0">
                <a:latin typeface="Times New Roman" panose="02020603050405020304" pitchFamily="18" charset="0"/>
                <a:cs typeface="Times New Roman" panose="02020603050405020304" pitchFamily="18" charset="0"/>
              </a:rPr>
              <a:t>Network </a:t>
            </a:r>
            <a:r>
              <a:rPr lang="en-US" sz="2000" dirty="0">
                <a:latin typeface="Times New Roman" panose="02020603050405020304" pitchFamily="18" charset="0"/>
                <a:cs typeface="Times New Roman" panose="02020603050405020304" pitchFamily="18" charset="0"/>
              </a:rPr>
              <a:t>in Asia (SANA II)” aims to improving the wellbeing of older people, their families and their communities, through resilient and self-sustaining community based </a:t>
            </a:r>
            <a:r>
              <a:rPr lang="en-US" sz="2000" dirty="0" smtClean="0">
                <a:latin typeface="Times New Roman" panose="02020603050405020304" pitchFamily="18" charset="0"/>
                <a:cs typeface="Times New Roman" panose="02020603050405020304" pitchFamily="18" charset="0"/>
              </a:rPr>
              <a:t>organizations </a:t>
            </a:r>
            <a:r>
              <a:rPr lang="en-US" sz="2000" dirty="0">
                <a:latin typeface="Times New Roman" panose="02020603050405020304" pitchFamily="18" charset="0"/>
                <a:cs typeface="Times New Roman" panose="02020603050405020304" pitchFamily="18" charset="0"/>
              </a:rPr>
              <a:t>and improved social protection. The project is contributing to establish an advance OPA model, including older citizen monitoring (OCM) based OPA and Selp-help club. Besides, AID Comilla, BITA and Bohubrihy have been implemented Community Disaster Management Committee (CDMC) at community level.</a:t>
            </a:r>
          </a:p>
        </p:txBody>
      </p:sp>
    </p:spTree>
    <p:extLst>
      <p:ext uri="{BB962C8B-B14F-4D97-AF65-F5344CB8AC3E}">
        <p14:creationId xmlns:p14="http://schemas.microsoft.com/office/powerpoint/2010/main" xmlns="" val="1471956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1282</Words>
  <Application>Microsoft Office PowerPoint</Application>
  <PresentationFormat>Pokaz na ekranie (4:3)</PresentationFormat>
  <Paragraphs>79</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Slajd 1</vt:lpstr>
      <vt:lpstr>Index</vt:lpstr>
      <vt:lpstr>Introduction</vt:lpstr>
      <vt:lpstr>Overview of older people</vt:lpstr>
      <vt:lpstr>Key facts</vt:lpstr>
      <vt:lpstr>Elderly in traditional situation</vt:lpstr>
      <vt:lpstr>National Policy on older people</vt:lpstr>
      <vt:lpstr>Health and care</vt:lpstr>
      <vt:lpstr>Older people’s associations (OPAs)</vt:lpstr>
      <vt:lpstr>Social pension</vt:lpstr>
      <vt:lpstr>Emerging issues and challenges of elderly</vt:lpstr>
      <vt:lpstr>Conclusion</vt:lpstr>
      <vt:lpstr>References</vt:lpstr>
      <vt:lpstr>Thank you!</vt:lpstr>
    </vt:vector>
  </TitlesOfParts>
  <Company>WSEI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Tytuł konferencji data konferencji Może informacja skąd jest finansowana – małą czcionką</dc:title>
  <dc:creator>Pracownik</dc:creator>
  <cp:lastModifiedBy>Asus_Komputer</cp:lastModifiedBy>
  <cp:revision>25</cp:revision>
  <dcterms:created xsi:type="dcterms:W3CDTF">2020-11-03T09:14:43Z</dcterms:created>
  <dcterms:modified xsi:type="dcterms:W3CDTF">2021-06-16T12:36:45Z</dcterms:modified>
</cp:coreProperties>
</file>