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4" r:id="rId10"/>
    <p:sldId id="267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Arkusz_programu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Arkusz_programu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10337480674525262"/>
          <c:y val="6.249992392333259E-2"/>
          <c:w val="0.58780903887107061"/>
          <c:h val="0.91880002548061179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2FF-45DA-8EDC-1EE239BE566F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2FF-45DA-8EDC-1EE239BE566F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2FF-45DA-8EDC-1EE239BE566F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2FF-45DA-8EDC-1EE239BE566F}"/>
              </c:ext>
            </c:extLst>
          </c:dPt>
          <c:dPt>
            <c:idx val="4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2FF-45DA-8EDC-1EE239BE566F}"/>
              </c:ext>
            </c:extLst>
          </c:dPt>
          <c:dPt>
            <c:idx val="5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2FF-45DA-8EDC-1EE239BE566F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32FF-45DA-8EDC-1EE239BE566F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32FF-45DA-8EDC-1EE239BE566F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32FF-45DA-8EDC-1EE239BE566F}"/>
              </c:ext>
            </c:extLst>
          </c:dPt>
          <c:dPt>
            <c:idx val="9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32FF-45DA-8EDC-1EE239BE566F}"/>
              </c:ext>
            </c:extLst>
          </c:dPt>
          <c:dPt>
            <c:idx val="1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32FF-45DA-8EDC-1EE239BE566F}"/>
              </c:ext>
            </c:extLst>
          </c:dPt>
          <c:dPt>
            <c:idx val="11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32FF-45DA-8EDC-1EE239BE566F}"/>
              </c:ext>
            </c:extLst>
          </c:dPt>
          <c:dPt>
            <c:idx val="12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32FF-45DA-8EDC-1EE239BE566F}"/>
              </c:ext>
            </c:extLst>
          </c:dPt>
          <c:dPt>
            <c:idx val="13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32FF-45DA-8EDC-1EE239BE566F}"/>
              </c:ext>
            </c:extLst>
          </c:dPt>
          <c:dPt>
            <c:idx val="14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32FF-45DA-8EDC-1EE239BE566F}"/>
              </c:ext>
            </c:extLst>
          </c:dPt>
          <c:dPt>
            <c:idx val="15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32FF-45DA-8EDC-1EE239BE566F}"/>
              </c:ext>
            </c:extLst>
          </c:dPt>
          <c:dPt>
            <c:idx val="16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32FF-45DA-8EDC-1EE239BE566F}"/>
              </c:ext>
            </c:extLst>
          </c:dPt>
          <c:dPt>
            <c:idx val="17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3-32FF-45DA-8EDC-1EE239BE566F}"/>
              </c:ext>
            </c:extLst>
          </c:dPt>
          <c:dPt>
            <c:idx val="18"/>
            <c:spPr>
              <a:solidFill>
                <a:schemeClr val="accent1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5-32FF-45DA-8EDC-1EE239BE566F}"/>
              </c:ext>
            </c:extLst>
          </c:dPt>
          <c:dPt>
            <c:idx val="19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7-32FF-45DA-8EDC-1EE239BE566F}"/>
              </c:ext>
            </c:extLst>
          </c:dPt>
          <c:dPt>
            <c:idx val="20"/>
            <c:spPr>
              <a:solidFill>
                <a:schemeClr val="accent3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9-32FF-45DA-8EDC-1EE239BE566F}"/>
              </c:ext>
            </c:extLst>
          </c:dPt>
          <c:dPt>
            <c:idx val="21"/>
            <c:spPr>
              <a:solidFill>
                <a:schemeClr val="accent4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B-32FF-45DA-8EDC-1EE239BE566F}"/>
              </c:ext>
            </c:extLst>
          </c:dPt>
          <c:dPt>
            <c:idx val="22"/>
            <c:spPr>
              <a:solidFill>
                <a:schemeClr val="accent5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D-32FF-45DA-8EDC-1EE239BE566F}"/>
              </c:ext>
            </c:extLst>
          </c:dPt>
          <c:dPt>
            <c:idx val="23"/>
            <c:spPr>
              <a:solidFill>
                <a:schemeClr val="accent6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F-32FF-45DA-8EDC-1EE239BE566F}"/>
              </c:ext>
            </c:extLst>
          </c:dPt>
          <c:dPt>
            <c:idx val="24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1-32FF-45DA-8EDC-1EE239BE566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Лист1!$A$18:$A$42</c:f>
              <c:strCache>
                <c:ptCount val="25"/>
                <c:pt idx="0">
                  <c:v>Винницкая</c:v>
                </c:pt>
                <c:pt idx="1">
                  <c:v>Волынская</c:v>
                </c:pt>
                <c:pt idx="2">
                  <c:v>Днепропетровская</c:v>
                </c:pt>
                <c:pt idx="3">
                  <c:v>Донецкая</c:v>
                </c:pt>
                <c:pt idx="4">
                  <c:v>Житомирская</c:v>
                </c:pt>
                <c:pt idx="5">
                  <c:v>Закарпатская</c:v>
                </c:pt>
                <c:pt idx="6">
                  <c:v>Запорожская</c:v>
                </c:pt>
                <c:pt idx="7">
                  <c:v>Ивано-Франковская</c:v>
                </c:pt>
                <c:pt idx="8">
                  <c:v>Киевская</c:v>
                </c:pt>
                <c:pt idx="9">
                  <c:v>Кировоградская</c:v>
                </c:pt>
                <c:pt idx="10">
                  <c:v>Луганская</c:v>
                </c:pt>
                <c:pt idx="11">
                  <c:v>Львовская</c:v>
                </c:pt>
                <c:pt idx="12">
                  <c:v>Николаевская</c:v>
                </c:pt>
                <c:pt idx="13">
                  <c:v>Одеская</c:v>
                </c:pt>
                <c:pt idx="14">
                  <c:v>Полтавская</c:v>
                </c:pt>
                <c:pt idx="15">
                  <c:v>Ровенская</c:v>
                </c:pt>
                <c:pt idx="16">
                  <c:v>Сумская</c:v>
                </c:pt>
                <c:pt idx="17">
                  <c:v>Тернопольская</c:v>
                </c:pt>
                <c:pt idx="18">
                  <c:v>Харковская</c:v>
                </c:pt>
                <c:pt idx="19">
                  <c:v>Херсонская</c:v>
                </c:pt>
                <c:pt idx="20">
                  <c:v>Хмельницкая</c:v>
                </c:pt>
                <c:pt idx="21">
                  <c:v>Черкаская</c:v>
                </c:pt>
                <c:pt idx="22">
                  <c:v>Чернивецкая</c:v>
                </c:pt>
                <c:pt idx="23">
                  <c:v>Черниговская</c:v>
                </c:pt>
                <c:pt idx="24">
                  <c:v>г. Киев</c:v>
                </c:pt>
              </c:strCache>
            </c:strRef>
          </c:cat>
          <c:val>
            <c:numRef>
              <c:f>Лист1!$B$18:$B$42</c:f>
              <c:numCache>
                <c:formatCode>0.00</c:formatCode>
                <c:ptCount val="25"/>
                <c:pt idx="0">
                  <c:v>3.9726134616461679</c:v>
                </c:pt>
                <c:pt idx="1">
                  <c:v>2.1648924291099787</c:v>
                </c:pt>
                <c:pt idx="2">
                  <c:v>8.84651554304277</c:v>
                </c:pt>
                <c:pt idx="3">
                  <c:v>7.571335270086629</c:v>
                </c:pt>
                <c:pt idx="4">
                  <c:v>3.0328811404175822</c:v>
                </c:pt>
                <c:pt idx="5">
                  <c:v>2.3160426116970547</c:v>
                </c:pt>
                <c:pt idx="6">
                  <c:v>4.9372328361937425</c:v>
                </c:pt>
                <c:pt idx="7">
                  <c:v>2.9979877106699613</c:v>
                </c:pt>
                <c:pt idx="8">
                  <c:v>4.9685174088687418</c:v>
                </c:pt>
                <c:pt idx="9">
                  <c:v>2.4391772836976444</c:v>
                </c:pt>
                <c:pt idx="10">
                  <c:v>3.2637425394496122</c:v>
                </c:pt>
                <c:pt idx="11">
                  <c:v>5.7388443549156278</c:v>
                </c:pt>
                <c:pt idx="12">
                  <c:v>2.7631776595811997</c:v>
                </c:pt>
                <c:pt idx="13">
                  <c:v>5.0976043516254732</c:v>
                </c:pt>
                <c:pt idx="14">
                  <c:v>3.751137434416639</c:v>
                </c:pt>
                <c:pt idx="15">
                  <c:v>2.6009196961342345</c:v>
                </c:pt>
                <c:pt idx="16">
                  <c:v>3.0301041952026111</c:v>
                </c:pt>
                <c:pt idx="17">
                  <c:v>2.5433303048617173</c:v>
                </c:pt>
                <c:pt idx="18">
                  <c:v>7.134440939999469</c:v>
                </c:pt>
                <c:pt idx="19">
                  <c:v>2.6368207937657693</c:v>
                </c:pt>
                <c:pt idx="20">
                  <c:v>3.1028789071443414</c:v>
                </c:pt>
                <c:pt idx="21">
                  <c:v>3.3435826436471578</c:v>
                </c:pt>
                <c:pt idx="22">
                  <c:v>1.935940912230018</c:v>
                </c:pt>
                <c:pt idx="23">
                  <c:v>2.8448690605887261</c:v>
                </c:pt>
                <c:pt idx="24">
                  <c:v>6.9654105110071294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2-32FF-45DA-8EDC-1EE239BE566F}"/>
            </c:ext>
          </c:extLst>
        </c:ser>
        <c:dLbls/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638451443569563"/>
          <c:y val="1.4233682506127584E-2"/>
          <c:w val="0.27361543161870905"/>
          <c:h val="0.9754599785140293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lnSpc>
              <a:spcPct val="80000"/>
            </a:lnSpc>
            <a:defRPr sz="14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l-PL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1153917931887239"/>
          <c:y val="7.1961996485976454E-2"/>
          <c:w val="0.56057604883452616"/>
          <c:h val="0.8817876691033455"/>
        </c:manualLayout>
      </c:layout>
      <c:radarChart>
        <c:radarStyle val="marker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6.1007541000127313E-17"/>
                  <c:y val="3.114384495005666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3FF-4C25-A188-975166B42146}"/>
                </c:ext>
              </c:extLst>
            </c:dLbl>
            <c:dLbl>
              <c:idx val="2"/>
              <c:layout>
                <c:manualLayout>
                  <c:x val="-1.4974751233091501E-2"/>
                  <c:y val="3.833088609237745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3FF-4C25-A188-975166B42146}"/>
                </c:ext>
              </c:extLst>
            </c:dLbl>
            <c:dLbl>
              <c:idx val="3"/>
              <c:layout>
                <c:manualLayout>
                  <c:x val="-3.3277224962426789E-3"/>
                  <c:y val="6.228768990011334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3FF-4C25-A188-975166B42146}"/>
                </c:ext>
              </c:extLst>
            </c:dLbl>
            <c:dLbl>
              <c:idx val="10"/>
              <c:layout>
                <c:manualLayout>
                  <c:x val="-1.7462306168401533E-3"/>
                  <c:y val="-2.874816456928307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3FF-4C25-A188-975166B42146}"/>
                </c:ext>
              </c:extLst>
            </c:dLbl>
            <c:dLbl>
              <c:idx val="13"/>
              <c:layout>
                <c:manualLayout>
                  <c:x val="4.9915837443638362E-3"/>
                  <c:y val="-3.833088609237743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3FF-4C25-A188-975166B42146}"/>
                </c:ext>
              </c:extLst>
            </c:dLbl>
            <c:dLbl>
              <c:idx val="24"/>
              <c:layout>
                <c:manualLayout>
                  <c:x val="-1.1647028736849009E-2"/>
                  <c:y val="5.749632913856617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3FF-4C25-A188-975166B421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Лист1!$A$18:$A$42</c:f>
              <c:strCache>
                <c:ptCount val="25"/>
                <c:pt idx="0">
                  <c:v>Винницкая</c:v>
                </c:pt>
                <c:pt idx="1">
                  <c:v>Волынская</c:v>
                </c:pt>
                <c:pt idx="2">
                  <c:v>Днепропетровская</c:v>
                </c:pt>
                <c:pt idx="3">
                  <c:v>Донецкая</c:v>
                </c:pt>
                <c:pt idx="4">
                  <c:v>Житомирская</c:v>
                </c:pt>
                <c:pt idx="5">
                  <c:v>Закарпатская</c:v>
                </c:pt>
                <c:pt idx="6">
                  <c:v>Запорожская</c:v>
                </c:pt>
                <c:pt idx="7">
                  <c:v>Ивано-Франковская</c:v>
                </c:pt>
                <c:pt idx="8">
                  <c:v>Киевская</c:v>
                </c:pt>
                <c:pt idx="9">
                  <c:v>Кировоградская</c:v>
                </c:pt>
                <c:pt idx="10">
                  <c:v>Луганская</c:v>
                </c:pt>
                <c:pt idx="11">
                  <c:v>Львовская</c:v>
                </c:pt>
                <c:pt idx="12">
                  <c:v>Николаевская</c:v>
                </c:pt>
                <c:pt idx="13">
                  <c:v>Одеская</c:v>
                </c:pt>
                <c:pt idx="14">
                  <c:v>Полтавская</c:v>
                </c:pt>
                <c:pt idx="15">
                  <c:v>Ровенская</c:v>
                </c:pt>
                <c:pt idx="16">
                  <c:v>Сумская</c:v>
                </c:pt>
                <c:pt idx="17">
                  <c:v>Тернопольская</c:v>
                </c:pt>
                <c:pt idx="18">
                  <c:v>Харковская</c:v>
                </c:pt>
                <c:pt idx="19">
                  <c:v>Херсонская</c:v>
                </c:pt>
                <c:pt idx="20">
                  <c:v>Хмельницкая</c:v>
                </c:pt>
                <c:pt idx="21">
                  <c:v>Черкаская</c:v>
                </c:pt>
                <c:pt idx="22">
                  <c:v>Чернивецкая</c:v>
                </c:pt>
                <c:pt idx="23">
                  <c:v>Черниговская</c:v>
                </c:pt>
                <c:pt idx="24">
                  <c:v>г. Киев</c:v>
                </c:pt>
              </c:strCache>
            </c:strRef>
          </c:cat>
          <c:val>
            <c:numRef>
              <c:f>Лист1!$B$18:$B$42</c:f>
              <c:numCache>
                <c:formatCode>General</c:formatCode>
                <c:ptCount val="25"/>
                <c:pt idx="0">
                  <c:v>2522.8900000000003</c:v>
                </c:pt>
                <c:pt idx="1">
                  <c:v>2557.6999999999998</c:v>
                </c:pt>
                <c:pt idx="2">
                  <c:v>3550.48</c:v>
                </c:pt>
                <c:pt idx="3">
                  <c:v>4173.42</c:v>
                </c:pt>
                <c:pt idx="4">
                  <c:v>2597.04</c:v>
                </c:pt>
                <c:pt idx="5">
                  <c:v>2431.9</c:v>
                </c:pt>
                <c:pt idx="6">
                  <c:v>3303.01</c:v>
                </c:pt>
                <c:pt idx="7">
                  <c:v>2666.4100000000003</c:v>
                </c:pt>
                <c:pt idx="8">
                  <c:v>3030.62</c:v>
                </c:pt>
                <c:pt idx="9">
                  <c:v>2653.13</c:v>
                </c:pt>
                <c:pt idx="10">
                  <c:v>3766.9100000000003</c:v>
                </c:pt>
                <c:pt idx="11">
                  <c:v>2815.4900000000002</c:v>
                </c:pt>
                <c:pt idx="12">
                  <c:v>2846.24</c:v>
                </c:pt>
                <c:pt idx="13">
                  <c:v>2838.88</c:v>
                </c:pt>
                <c:pt idx="14">
                  <c:v>2945.02</c:v>
                </c:pt>
                <c:pt idx="15">
                  <c:v>2569.16</c:v>
                </c:pt>
                <c:pt idx="16">
                  <c:v>2707.15</c:v>
                </c:pt>
                <c:pt idx="17">
                  <c:v>2356.59</c:v>
                </c:pt>
                <c:pt idx="18">
                  <c:v>3055.15</c:v>
                </c:pt>
                <c:pt idx="19">
                  <c:v>2606.1999999999998</c:v>
                </c:pt>
                <c:pt idx="20">
                  <c:v>2533.86</c:v>
                </c:pt>
                <c:pt idx="21">
                  <c:v>2676.54</c:v>
                </c:pt>
                <c:pt idx="22">
                  <c:v>2404.13</c:v>
                </c:pt>
                <c:pt idx="23">
                  <c:v>2629.7599999999998</c:v>
                </c:pt>
                <c:pt idx="24">
                  <c:v>4054.4100000000003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FF-4C25-A188-975166B42146}"/>
            </c:ext>
          </c:extLst>
        </c:ser>
        <c:dLbls/>
        <c:axId val="222593024"/>
        <c:axId val="222594560"/>
      </c:radarChart>
      <c:catAx>
        <c:axId val="2225930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lnSpc>
                <a:spcPct val="80000"/>
              </a:lnSpc>
              <a:defRPr sz="15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222594560"/>
        <c:crosses val="autoZero"/>
        <c:auto val="1"/>
        <c:lblAlgn val="ctr"/>
        <c:lblOffset val="100"/>
      </c:catAx>
      <c:valAx>
        <c:axId val="22259456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222593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 sz="900">
          <a:latin typeface="Times New Roman" panose="02020603050405020304" pitchFamily="18" charset="0"/>
          <a:cs typeface="Times New Roman" panose="02020603050405020304" pitchFamily="18" charset="0"/>
        </a:defRPr>
      </a:pPr>
      <a:endParaRPr lang="pl-PL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pPr/>
              <a:t>2021-06-08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pPr/>
              <a:t>2021-06-08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pPr/>
              <a:t>2021-06-08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pPr/>
              <a:t>2021-06-08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pPr/>
              <a:t>2021-06-08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pPr/>
              <a:t>2021-06-08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pPr/>
              <a:t>2021-06-08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pPr/>
              <a:t>2021-06-08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pPr/>
              <a:t>2021-06-08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pPr/>
              <a:t>2021-06-08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pPr/>
              <a:t>2021-06-08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37B0F-D197-4E4D-84E8-769F726FAB80}" type="datetimeFigureOut">
              <a:rPr lang="pl-PL" smtClean="0"/>
              <a:pPr/>
              <a:t>2021-06-08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192D0-25F9-4B60-A6BA-998812F7655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3"/>
          <p:cNvSpPr txBox="1">
            <a:spLocks/>
          </p:cNvSpPr>
          <p:nvPr/>
        </p:nvSpPr>
        <p:spPr>
          <a:xfrm>
            <a:off x="899592" y="4667126"/>
            <a:ext cx="7416824" cy="7060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z-Cyrl-AZ" sz="2400" dirty="0" smtClean="0">
                <a:latin typeface="+mj-lt"/>
                <a:ea typeface="+mj-ea"/>
                <a:cs typeface="+mj-cs"/>
              </a:rPr>
              <a:t>АНАЛИТИКА ПЕНСИОННОГО ОБЕСПЕЧЕНИЯ В УКРАИНЕ</a:t>
            </a:r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ytuł 3"/>
          <p:cNvSpPr txBox="1">
            <a:spLocks/>
          </p:cNvSpPr>
          <p:nvPr/>
        </p:nvSpPr>
        <p:spPr>
          <a:xfrm>
            <a:off x="2843808" y="5675238"/>
            <a:ext cx="3456384" cy="7060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latin typeface="+mj-lt"/>
                <a:ea typeface="+mj-ea"/>
                <a:cs typeface="+mj-cs"/>
              </a:rPr>
              <a:t>Елена Олейник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latin typeface="+mj-lt"/>
                <a:ea typeface="+mj-ea"/>
                <a:cs typeface="+mj-cs"/>
              </a:rPr>
              <a:t>Галина </a:t>
            </a:r>
            <a:r>
              <a:rPr lang="ru-RU" sz="2800" dirty="0" err="1" smtClean="0">
                <a:latin typeface="+mj-lt"/>
                <a:ea typeface="+mj-ea"/>
                <a:cs typeface="+mj-cs"/>
              </a:rPr>
              <a:t>Мищук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8173" y="1556792"/>
            <a:ext cx="813690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факторами неудовлетворительного функционирования пенсионной системы являются: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сложная демографическая ситуация и негативные перспективы ее развития;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макроэкономическое состояние страны;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значительная "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тенизация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выплат работникам;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уровень внешней миграции населения.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/>
          <a:srcRect l="33397" t="21454" r="19007" b="68702"/>
          <a:stretch/>
        </p:blipFill>
        <p:spPr>
          <a:xfrm>
            <a:off x="19860" y="0"/>
            <a:ext cx="9053531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4967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88887144"/>
              </p:ext>
            </p:extLst>
          </p:nvPr>
        </p:nvGraphicFramePr>
        <p:xfrm>
          <a:off x="251520" y="2099176"/>
          <a:ext cx="8640965" cy="43900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2454">
                  <a:extLst>
                    <a:ext uri="{9D8B030D-6E8A-4147-A177-3AD203B41FA5}">
                      <a16:colId xmlns:a16="http://schemas.microsoft.com/office/drawing/2014/main" xmlns="" val="1120360439"/>
                    </a:ext>
                  </a:extLst>
                </a:gridCol>
                <a:gridCol w="774073">
                  <a:extLst>
                    <a:ext uri="{9D8B030D-6E8A-4147-A177-3AD203B41FA5}">
                      <a16:colId xmlns:a16="http://schemas.microsoft.com/office/drawing/2014/main" xmlns="" val="1242889632"/>
                    </a:ext>
                  </a:extLst>
                </a:gridCol>
                <a:gridCol w="774073">
                  <a:extLst>
                    <a:ext uri="{9D8B030D-6E8A-4147-A177-3AD203B41FA5}">
                      <a16:colId xmlns:a16="http://schemas.microsoft.com/office/drawing/2014/main" xmlns="" val="2705679270"/>
                    </a:ext>
                  </a:extLst>
                </a:gridCol>
                <a:gridCol w="774073">
                  <a:extLst>
                    <a:ext uri="{9D8B030D-6E8A-4147-A177-3AD203B41FA5}">
                      <a16:colId xmlns:a16="http://schemas.microsoft.com/office/drawing/2014/main" xmlns="" val="1394778416"/>
                    </a:ext>
                  </a:extLst>
                </a:gridCol>
                <a:gridCol w="774073">
                  <a:extLst>
                    <a:ext uri="{9D8B030D-6E8A-4147-A177-3AD203B41FA5}">
                      <a16:colId xmlns:a16="http://schemas.microsoft.com/office/drawing/2014/main" xmlns="" val="4290004704"/>
                    </a:ext>
                  </a:extLst>
                </a:gridCol>
                <a:gridCol w="774073">
                  <a:extLst>
                    <a:ext uri="{9D8B030D-6E8A-4147-A177-3AD203B41FA5}">
                      <a16:colId xmlns:a16="http://schemas.microsoft.com/office/drawing/2014/main" xmlns="" val="161900200"/>
                    </a:ext>
                  </a:extLst>
                </a:gridCol>
                <a:gridCol w="774073">
                  <a:extLst>
                    <a:ext uri="{9D8B030D-6E8A-4147-A177-3AD203B41FA5}">
                      <a16:colId xmlns:a16="http://schemas.microsoft.com/office/drawing/2014/main" xmlns="" val="467314831"/>
                    </a:ext>
                  </a:extLst>
                </a:gridCol>
                <a:gridCol w="774073">
                  <a:extLst>
                    <a:ext uri="{9D8B030D-6E8A-4147-A177-3AD203B41FA5}">
                      <a16:colId xmlns:a16="http://schemas.microsoft.com/office/drawing/2014/main" xmlns="" val="3950494889"/>
                    </a:ext>
                  </a:extLst>
                </a:gridCol>
              </a:tblGrid>
              <a:tr h="356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14223653"/>
                  </a:ext>
                </a:extLst>
              </a:tr>
              <a:tr h="7157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пенсионеров, тис.чел.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в том числе (%)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14447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14050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13738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12296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11725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11470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11335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506528167"/>
                  </a:ext>
                </a:extLst>
              </a:tr>
              <a:tr h="356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возрасту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71,29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75,42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77,06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75,30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6451854"/>
                  </a:ext>
                </a:extLst>
              </a:tr>
              <a:tr h="356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инвалидности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13,95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11,42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11,39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12,34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12,83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620733977"/>
                  </a:ext>
                </a:extLst>
              </a:tr>
              <a:tr h="356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случае потери кормильца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19943590"/>
                  </a:ext>
                </a:extLst>
              </a:tr>
              <a:tr h="356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выслугу лет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587949713"/>
                  </a:ext>
                </a:extLst>
              </a:tr>
              <a:tr h="356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социальные пенсии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766936337"/>
                  </a:ext>
                </a:extLst>
              </a:tr>
              <a:tr h="7157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пожизненное денежное содержание судей в отставке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30213119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1098902"/>
            <a:ext cx="914501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пенсионеров в Украине за категориями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(в начале года)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00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48999379"/>
              </p:ext>
            </p:extLst>
          </p:nvPr>
        </p:nvGraphicFramePr>
        <p:xfrm>
          <a:off x="899592" y="1812130"/>
          <a:ext cx="7776864" cy="5045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/>
          <a:srcRect l="33397" t="21454" r="19007" b="68702"/>
          <a:stretch/>
        </p:blipFill>
        <p:spPr>
          <a:xfrm>
            <a:off x="19860" y="0"/>
            <a:ext cx="9053531" cy="105273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79512" y="913607"/>
            <a:ext cx="87849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структура количества пенсионеров по возрасту в Украине (01.01.2020)</a:t>
            </a:r>
          </a:p>
        </p:txBody>
      </p:sp>
    </p:spTree>
    <p:extLst>
      <p:ext uri="{BB962C8B-B14F-4D97-AF65-F5344CB8AC3E}">
        <p14:creationId xmlns:p14="http://schemas.microsoft.com/office/powerpoint/2010/main" xmlns="" val="32228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/>
          <a:srcRect l="33397" t="21454" r="19007" b="68702"/>
          <a:stretch/>
        </p:blipFill>
        <p:spPr>
          <a:xfrm>
            <a:off x="19860" y="0"/>
            <a:ext cx="9053531" cy="105273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0477" y="1196752"/>
            <a:ext cx="87129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Согласно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26 Закона Украины "Об общеобязательном государственном пенсионном страховании", право на назначение пенсии по возрасту имеют люди по достижении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 60 лет при наличии страхового стажа не менее 27 лет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0477" y="3599757"/>
            <a:ext cx="8712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Размер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необходимого страхового стажа из года в год увеличивают на 1 год.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2021-м будущий 60-летний пенсионер по возрасту должен будет иметь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28-ми лет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стажа, а 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2028-м -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35-ти лет.</a:t>
            </a:r>
          </a:p>
        </p:txBody>
      </p:sp>
    </p:spTree>
    <p:extLst>
      <p:ext uri="{BB962C8B-B14F-4D97-AF65-F5344CB8AC3E}">
        <p14:creationId xmlns:p14="http://schemas.microsoft.com/office/powerpoint/2010/main" xmlns="" val="289038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/>
          <a:srcRect l="33397" t="21454" r="19007" b="68702"/>
          <a:stretch/>
        </p:blipFill>
        <p:spPr>
          <a:xfrm>
            <a:off x="19860" y="0"/>
            <a:ext cx="9053531" cy="105273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90141" y="1196752"/>
            <a:ext cx="8712968" cy="4669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Минимальная пенсия по возрасту в Украине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ru-RU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наличии страхового стажа не менее 35 лет у мужчин, 30 лет у </a:t>
            </a:r>
            <a:r>
              <a:rPr lang="ru-RU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женщин </a:t>
            </a:r>
            <a:r>
              <a:rPr lang="ru-RU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минимальный размер пенсии устанавливается на уровне прожиточного минимума для лиц, утративших трудоспособность, определенного законом (часть первая статьи 28 Закона Украины «Об общеобязательном государственном пенсионном страховании» от </a:t>
            </a:r>
            <a:r>
              <a:rPr lang="ru-RU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09.07.2003 г.:</a:t>
            </a:r>
            <a:endParaRPr lang="ru-RU" sz="25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ctr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1 января - 1 769,00 </a:t>
            </a:r>
            <a:r>
              <a:rPr lang="ru-RU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грн., </a:t>
            </a:r>
            <a:endParaRPr lang="ru-RU" sz="25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ctr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1 июля - 1 854,00 </a:t>
            </a:r>
            <a:r>
              <a:rPr lang="ru-RU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грн., </a:t>
            </a:r>
            <a:endParaRPr lang="ru-RU" sz="25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ctr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1 декабря - 1 934,00 грн.</a:t>
            </a:r>
            <a:endParaRPr lang="ru-RU" sz="2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000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/>
          <a:srcRect l="33397" t="21454" r="19007" b="68702"/>
          <a:stretch/>
        </p:blipFill>
        <p:spPr>
          <a:xfrm>
            <a:off x="19860" y="0"/>
            <a:ext cx="9053531" cy="105273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62149" y="1268760"/>
            <a:ext cx="8568952" cy="5229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Для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лиц, достигших возраста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65 лет,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наличии не менее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35 лет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страхового стажа у мужчин,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30 лет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женщин, минимальный размер пенсии по возрасту устанавливается в размере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40% минимальной заработной платы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установленной законом о Государственном бюджете Украины на соответствующий год, но не менее прожиточного минимума для лиц, утративших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трудоспособность. 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Поскольку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минимальный размер заработной платы в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2021 году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составит: с 1 января - 6000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грн.,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1 декабря - 6500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грн.,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соответственно минимальный размер пенсии для указанной категории пенсионеров в т.г. составит: </a:t>
            </a:r>
          </a:p>
          <a:p>
            <a:pPr marL="342900" indent="-342900" algn="ctr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1 января - 2400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грн., 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1 декабря - 2600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грн.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419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/>
          <a:srcRect l="33397" t="21454" r="19007" b="68702"/>
          <a:stretch/>
        </p:blipFill>
        <p:spPr>
          <a:xfrm>
            <a:off x="19860" y="0"/>
            <a:ext cx="9053531" cy="105273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11478" y="1001109"/>
            <a:ext cx="827029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размер назначенной месячной пенсии пенсионеров всех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категорий</a:t>
            </a:r>
          </a:p>
          <a:p>
            <a:pPr lvl="0" algn="r"/>
            <a:r>
              <a:rPr lang="ru-RU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(в начале года</a:t>
            </a:r>
            <a:r>
              <a:rPr lang="ru-RU" alt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28636182"/>
              </p:ext>
            </p:extLst>
          </p:nvPr>
        </p:nvGraphicFramePr>
        <p:xfrm>
          <a:off x="135690" y="2334476"/>
          <a:ext cx="8821869" cy="42181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xmlns="" val="249302031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17827714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9293402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88283211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11177183"/>
                    </a:ext>
                  </a:extLst>
                </a:gridCol>
                <a:gridCol w="864858">
                  <a:extLst>
                    <a:ext uri="{9D8B030D-6E8A-4147-A177-3AD203B41FA5}">
                      <a16:colId xmlns:a16="http://schemas.microsoft.com/office/drawing/2014/main" xmlns="" val="3398367200"/>
                    </a:ext>
                  </a:extLst>
                </a:gridCol>
                <a:gridCol w="1260267">
                  <a:extLst>
                    <a:ext uri="{9D8B030D-6E8A-4147-A177-3AD203B41FA5}">
                      <a16:colId xmlns:a16="http://schemas.microsoft.com/office/drawing/2014/main" xmlns="" val="4126681549"/>
                    </a:ext>
                  </a:extLst>
                </a:gridCol>
              </a:tblGrid>
              <a:tr h="829154">
                <a:tc>
                  <a:txBody>
                    <a:bodyPr/>
                    <a:lstStyle/>
                    <a:p>
                      <a:pPr algn="just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роста, 2020/2019 гг.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90618066"/>
                  </a:ext>
                </a:extLst>
              </a:tr>
              <a:tr h="56456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размер назначенной месячной пенсии, грн.,</a:t>
                      </a:r>
                      <a:r>
                        <a:rPr lang="ru-RU" sz="1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1151,9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1699,5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2479,2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2645,7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116,53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15911552"/>
                  </a:ext>
                </a:extLst>
              </a:tr>
              <a:tr h="425403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по возрасту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1156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1690,3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2556,7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2648,2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3064,8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115,73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59700589"/>
                  </a:ext>
                </a:extLst>
              </a:tr>
              <a:tr h="425403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по 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инвалидности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1033,8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1545,2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2000,9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2118,6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2641,1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124,66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69719830"/>
                  </a:ext>
                </a:extLst>
              </a:tr>
              <a:tr h="56456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в 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случае потери кормильца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1640,3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2491,4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2916,5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117,06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69360271"/>
                  </a:ext>
                </a:extLst>
              </a:tr>
              <a:tr h="425403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по выслуге лет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1719,1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2282,4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2595,2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3970,6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4500,5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113,35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10355043"/>
                  </a:ext>
                </a:extLst>
              </a:tr>
              <a:tr h="425403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социальные 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744,8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1450,6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1499,6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1644,3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109,65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77052080"/>
                  </a:ext>
                </a:extLst>
              </a:tr>
              <a:tr h="425403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пожизненное денежное содержание судей в отставке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6240,5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167070,8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24722,3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28702,4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45874,2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159,83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4" marR="7924" marT="79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81003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2061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/>
          <a:srcRect l="33397" t="21454" r="19007" b="68702"/>
          <a:stretch/>
        </p:blipFill>
        <p:spPr>
          <a:xfrm>
            <a:off x="19860" y="0"/>
            <a:ext cx="9053531" cy="105273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5689" y="899421"/>
            <a:ext cx="88218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размер назначенной месячной пенсии по возрасту в регионах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Украины (01.01.2020)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79148148"/>
              </p:ext>
            </p:extLst>
          </p:nvPr>
        </p:nvGraphicFramePr>
        <p:xfrm>
          <a:off x="611560" y="1556792"/>
          <a:ext cx="7632848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69101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/>
          <a:srcRect l="33397" t="21454" r="19007" b="68702"/>
          <a:stretch/>
        </p:blipFill>
        <p:spPr>
          <a:xfrm>
            <a:off x="19860" y="0"/>
            <a:ext cx="9053531" cy="105273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90141" y="1484784"/>
            <a:ext cx="871296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выделить следующие основные проблемы пенсионной системы Украины: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стареющее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население, что обусловливает систематическое ухудшение соотношения между гражданами трудоспособного и нетрудоспособного возраста;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пенсий большинства лиц, достигших пенсионного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размерами пенсий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регионах. </a:t>
            </a:r>
          </a:p>
        </p:txBody>
      </p:sp>
    </p:spTree>
    <p:extLst>
      <p:ext uri="{BB962C8B-B14F-4D97-AF65-F5344CB8AC3E}">
        <p14:creationId xmlns:p14="http://schemas.microsoft.com/office/powerpoint/2010/main" xmlns="" val="233388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318</Words>
  <Application>Microsoft Office PowerPoint</Application>
  <PresentationFormat>Pokaz na ekranie (4:3)</PresentationFormat>
  <Paragraphs>158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</vt:vector>
  </TitlesOfParts>
  <Company>WSEI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konferencji data konferencji Może informacja skąd jest finansowana – małą czcionką</dc:title>
  <dc:creator>Pracownik</dc:creator>
  <cp:lastModifiedBy>Asus_Komputer</cp:lastModifiedBy>
  <cp:revision>24</cp:revision>
  <dcterms:created xsi:type="dcterms:W3CDTF">2020-11-03T09:14:43Z</dcterms:created>
  <dcterms:modified xsi:type="dcterms:W3CDTF">2021-06-08T12:10:22Z</dcterms:modified>
</cp:coreProperties>
</file>