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8" r:id="rId3"/>
    <p:sldId id="260" r:id="rId4"/>
    <p:sldId id="264" r:id="rId5"/>
    <p:sldId id="267" r:id="rId6"/>
    <p:sldId id="265" r:id="rId7"/>
    <p:sldId id="263" r:id="rId8"/>
    <p:sldId id="262" r:id="rId9"/>
    <p:sldId id="261" r:id="rId10"/>
    <p:sldId id="259" r:id="rId11"/>
    <p:sldId id="268" r:id="rId12"/>
    <p:sldId id="270" r:id="rId13"/>
    <p:sldId id="266" r:id="rId14"/>
    <p:sldId id="269" r:id="rId15"/>
    <p:sldId id="271" r:id="rId16"/>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1234" y="-5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DF72F1-CE78-4CB6-AA71-319634266736}" type="datetimeFigureOut">
              <a:rPr lang="pl-PL" smtClean="0"/>
              <a:pPr/>
              <a:t>2021-06-01</a:t>
            </a:fld>
            <a:endParaRPr lang="pl-PL"/>
          </a:p>
        </p:txBody>
      </p:sp>
      <p:sp>
        <p:nvSpPr>
          <p:cNvPr id="4" name="Symbol zastępczy obrazu slajd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2D4C9B-D81A-4EB7-8BD0-EF163DA5BA42}" type="slidenum">
              <a:rPr lang="pl-PL" smtClean="0"/>
              <a:pPr/>
              <a:t>‹#›</a:t>
            </a:fld>
            <a:endParaRPr lang="pl-PL"/>
          </a:p>
        </p:txBody>
      </p:sp>
    </p:spTree>
    <p:extLst>
      <p:ext uri="{BB962C8B-B14F-4D97-AF65-F5344CB8AC3E}">
        <p14:creationId xmlns:p14="http://schemas.microsoft.com/office/powerpoint/2010/main" xmlns="" val="1218332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82D4C9B-D81A-4EB7-8BD0-EF163DA5BA42}" type="slidenum">
              <a:rPr lang="pl-PL" smtClean="0"/>
              <a:pPr/>
              <a:t>5</a:t>
            </a:fld>
            <a:endParaRPr lang="pl-PL"/>
          </a:p>
        </p:txBody>
      </p:sp>
    </p:spTree>
    <p:extLst>
      <p:ext uri="{BB962C8B-B14F-4D97-AF65-F5344CB8AC3E}">
        <p14:creationId xmlns:p14="http://schemas.microsoft.com/office/powerpoint/2010/main" xmlns="" val="4033988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82D4C9B-D81A-4EB7-8BD0-EF163DA5BA42}" type="slidenum">
              <a:rPr lang="pl-PL" smtClean="0"/>
              <a:pPr/>
              <a:t>14</a:t>
            </a:fld>
            <a:endParaRPr lang="pl-PL"/>
          </a:p>
        </p:txBody>
      </p:sp>
    </p:spTree>
    <p:extLst>
      <p:ext uri="{BB962C8B-B14F-4D97-AF65-F5344CB8AC3E}">
        <p14:creationId xmlns:p14="http://schemas.microsoft.com/office/powerpoint/2010/main" xmlns="" val="353169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p>
            <a:fld id="{B9137B0F-D197-4E4D-84E8-769F726FAB80}" type="datetimeFigureOut">
              <a:rPr lang="pl-PL" smtClean="0"/>
              <a:pPr/>
              <a:t>2021-06-01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ED192D0-25F9-4B60-A6BA-998812F76553}"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B9137B0F-D197-4E4D-84E8-769F726FAB80}" type="datetimeFigureOut">
              <a:rPr lang="pl-PL" smtClean="0"/>
              <a:pPr/>
              <a:t>2021-06-01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ED192D0-25F9-4B60-A6BA-998812F76553}"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B9137B0F-D197-4E4D-84E8-769F726FAB80}" type="datetimeFigureOut">
              <a:rPr lang="pl-PL" smtClean="0"/>
              <a:pPr/>
              <a:t>2021-06-01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ED192D0-25F9-4B60-A6BA-998812F76553}"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B9137B0F-D197-4E4D-84E8-769F726FAB80}" type="datetimeFigureOut">
              <a:rPr lang="pl-PL" smtClean="0"/>
              <a:pPr/>
              <a:t>2021-06-01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ED192D0-25F9-4B60-A6BA-998812F76553}"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B9137B0F-D197-4E4D-84E8-769F726FAB80}" type="datetimeFigureOut">
              <a:rPr lang="pl-PL" smtClean="0"/>
              <a:pPr/>
              <a:t>2021-06-01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ED192D0-25F9-4B60-A6BA-998812F76553}"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B9137B0F-D197-4E4D-84E8-769F726FAB80}" type="datetimeFigureOut">
              <a:rPr lang="pl-PL" smtClean="0"/>
              <a:pPr/>
              <a:t>2021-06-01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ED192D0-25F9-4B60-A6BA-998812F76553}"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B9137B0F-D197-4E4D-84E8-769F726FAB80}" type="datetimeFigureOut">
              <a:rPr lang="pl-PL" smtClean="0"/>
              <a:pPr/>
              <a:t>2021-06-01</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5ED192D0-25F9-4B60-A6BA-998812F76553}"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B9137B0F-D197-4E4D-84E8-769F726FAB80}" type="datetimeFigureOut">
              <a:rPr lang="pl-PL" smtClean="0"/>
              <a:pPr/>
              <a:t>2021-06-01</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5ED192D0-25F9-4B60-A6BA-998812F76553}"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B9137B0F-D197-4E4D-84E8-769F726FAB80}" type="datetimeFigureOut">
              <a:rPr lang="pl-PL" smtClean="0"/>
              <a:pPr/>
              <a:t>2021-06-01</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5ED192D0-25F9-4B60-A6BA-998812F76553}"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B9137B0F-D197-4E4D-84E8-769F726FAB80}" type="datetimeFigureOut">
              <a:rPr lang="pl-PL" smtClean="0"/>
              <a:pPr/>
              <a:t>2021-06-01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ED192D0-25F9-4B60-A6BA-998812F76553}"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B9137B0F-D197-4E4D-84E8-769F726FAB80}" type="datetimeFigureOut">
              <a:rPr lang="pl-PL" smtClean="0"/>
              <a:pPr/>
              <a:t>2021-06-01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ED192D0-25F9-4B60-A6BA-998812F76553}"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137B0F-D197-4E4D-84E8-769F726FAB80}" type="datetimeFigureOut">
              <a:rPr lang="pl-PL" smtClean="0"/>
              <a:pPr/>
              <a:t>2021-06-01</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D192D0-25F9-4B60-A6BA-998812F76553}"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ytuł 3"/>
          <p:cNvSpPr txBox="1">
            <a:spLocks/>
          </p:cNvSpPr>
          <p:nvPr/>
        </p:nvSpPr>
        <p:spPr>
          <a:xfrm>
            <a:off x="899592" y="4667126"/>
            <a:ext cx="7416824" cy="706090"/>
          </a:xfrm>
          <a:prstGeom prst="rect">
            <a:avLst/>
          </a:prstGeom>
          <a:ln>
            <a:solidFill>
              <a:schemeClr val="tx1"/>
            </a:solidFill>
          </a:ln>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3600" b="0" i="0" u="none" strike="noStrike" kern="1200" cap="none" spc="0" normalizeH="0" baseline="0" noProof="0" dirty="0">
                <a:ln>
                  <a:noFill/>
                </a:ln>
                <a:solidFill>
                  <a:schemeClr val="tx1"/>
                </a:solidFill>
                <a:effectLst/>
                <a:uLnTx/>
                <a:uFillTx/>
                <a:latin typeface="+mj-lt"/>
                <a:ea typeface="+mj-ea"/>
                <a:cs typeface="+mj-cs"/>
              </a:rPr>
              <a:t>AKTYWIZACJA OSÓB STARSZYCH</a:t>
            </a:r>
          </a:p>
        </p:txBody>
      </p:sp>
      <p:sp>
        <p:nvSpPr>
          <p:cNvPr id="7" name="Tytuł 3"/>
          <p:cNvSpPr txBox="1">
            <a:spLocks/>
          </p:cNvSpPr>
          <p:nvPr/>
        </p:nvSpPr>
        <p:spPr>
          <a:xfrm>
            <a:off x="2843808" y="5517232"/>
            <a:ext cx="3456384" cy="864096"/>
          </a:xfrm>
          <a:prstGeom prst="rect">
            <a:avLst/>
          </a:prstGeom>
          <a:ln>
            <a:solidFill>
              <a:schemeClr val="tx1"/>
            </a:solidFill>
          </a:ln>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pl-PL" sz="2000" dirty="0">
                <a:latin typeface="+mj-lt"/>
                <a:ea typeface="+mj-ea"/>
                <a:cs typeface="+mj-cs"/>
              </a:rPr>
              <a:t>Katarzyna Opoka</a:t>
            </a:r>
          </a:p>
          <a:p>
            <a:pPr marL="0" marR="0" lvl="0" indent="0" algn="ctr" defTabSz="914400" rtl="0" eaLnBrk="1" fontAlgn="auto" latinLnBrk="0" hangingPunct="1">
              <a:lnSpc>
                <a:spcPct val="100000"/>
              </a:lnSpc>
              <a:spcBef>
                <a:spcPct val="0"/>
              </a:spcBef>
              <a:spcAft>
                <a:spcPts val="0"/>
              </a:spcAft>
              <a:buClrTx/>
              <a:buSzTx/>
              <a:buFontTx/>
              <a:buNone/>
              <a:tabLst/>
              <a:defRPr/>
            </a:pPr>
            <a:r>
              <a:rPr lang="pl-PL" sz="2000" dirty="0">
                <a:latin typeface="+mj-lt"/>
                <a:ea typeface="+mj-ea"/>
                <a:cs typeface="+mj-cs"/>
              </a:rPr>
              <a:t>i Kinga Grot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A5EAF219-46EE-4A12-9A09-2DA4A7E4B363}"/>
              </a:ext>
            </a:extLst>
          </p:cNvPr>
          <p:cNvSpPr>
            <a:spLocks noGrp="1"/>
          </p:cNvSpPr>
          <p:nvPr>
            <p:ph type="title"/>
          </p:nvPr>
        </p:nvSpPr>
        <p:spPr>
          <a:xfrm>
            <a:off x="441516" y="1196752"/>
            <a:ext cx="8229600" cy="720080"/>
          </a:xfrm>
        </p:spPr>
        <p:txBody>
          <a:bodyPr anchor="t">
            <a:normAutofit/>
          </a:bodyPr>
          <a:lstStyle/>
          <a:p>
            <a:r>
              <a:rPr lang="pl-PL" sz="3600" dirty="0"/>
              <a:t>Zacznijmy od sportu!</a:t>
            </a:r>
          </a:p>
        </p:txBody>
      </p:sp>
      <p:sp>
        <p:nvSpPr>
          <p:cNvPr id="3" name="Symbol zastępczy zawartości 2">
            <a:extLst>
              <a:ext uri="{FF2B5EF4-FFF2-40B4-BE49-F238E27FC236}">
                <a16:creationId xmlns:a16="http://schemas.microsoft.com/office/drawing/2014/main" xmlns="" id="{DBE05B11-CF63-4293-9242-22C8D80C5D0A}"/>
              </a:ext>
            </a:extLst>
          </p:cNvPr>
          <p:cNvSpPr>
            <a:spLocks noGrp="1"/>
          </p:cNvSpPr>
          <p:nvPr>
            <p:ph idx="1"/>
          </p:nvPr>
        </p:nvSpPr>
        <p:spPr>
          <a:xfrm>
            <a:off x="251520" y="1811957"/>
            <a:ext cx="8712968" cy="4641379"/>
          </a:xfrm>
        </p:spPr>
        <p:txBody>
          <a:bodyPr>
            <a:noAutofit/>
          </a:bodyPr>
          <a:lstStyle/>
          <a:p>
            <a:pPr marL="0" indent="0">
              <a:buNone/>
            </a:pPr>
            <a:r>
              <a:rPr lang="pl-PL" sz="2000" dirty="0"/>
              <a:t>Tego zdecydowanie brakuje wszystkim Polakom. Sport dla seniorów to też zdrowie. Jest to bardzo niedoceniany aspekt jakości zdrowia ( a więc i jakości życia!) zarówno seniorów, jak i zresztą osób młodych. Oczywiście nie mamy tu na myśli wymagających sportów ekstremalnych, ale choćby wypożyczalnię kijków </a:t>
            </a:r>
            <a:r>
              <a:rPr lang="pl-PL" sz="2000" dirty="0" err="1"/>
              <a:t>nordic</a:t>
            </a:r>
            <a:r>
              <a:rPr lang="pl-PL" sz="2000" dirty="0"/>
              <a:t> </a:t>
            </a:r>
            <a:r>
              <a:rPr lang="pl-PL" sz="2000" dirty="0" err="1"/>
              <a:t>walking</a:t>
            </a:r>
            <a:r>
              <a:rPr lang="pl-PL" sz="2000" dirty="0"/>
              <a:t> czy zwykły spacer do parku, który stałby się zdrową codziennością takiego seniora. Do tego można również zorganizować zajęcia z instruktorem - w wielu miejscach znaleźliby się na pewno chętni ludzie z odpowiednim doświadczeniem (nie sztuką jest przecież zrobić komuś krzywdę, a osoby starsze są poddane na urazy). W tym środowisku jest wiele osób o wielkim sercu i nie stanowi dla nich żadnego problemu praca za darmo, w imię wyższego celu.</a:t>
            </a:r>
            <a:br>
              <a:rPr lang="pl-PL" sz="2000" dirty="0"/>
            </a:br>
            <a:r>
              <a:rPr lang="pl-PL" sz="2000" dirty="0"/>
              <a:t>Jesteśmy przekonane, że wiele osób dałoby się namówić do rozpoczęcia ćwiczeń, gdyby udostępnić im np. siłownie na wolnym powietrzu ze </a:t>
            </a:r>
            <a:r>
              <a:rPr lang="pl-PL" sz="2000" dirty="0" err="1"/>
              <a:t>stepperami</a:t>
            </a:r>
            <a:r>
              <a:rPr lang="pl-PL" sz="2000" dirty="0"/>
              <a:t>. Nie tylko</a:t>
            </a:r>
            <a:br>
              <a:rPr lang="pl-PL" sz="2000" dirty="0"/>
            </a:br>
            <a:r>
              <a:rPr lang="pl-PL" sz="2000" dirty="0"/>
              <a:t>ze względu na pandemię, a lepszy dopływ świeżego powietrza do płuc osoby ćwiczącej. </a:t>
            </a:r>
          </a:p>
          <a:p>
            <a:endParaRPr lang="pl-PL" sz="2000" dirty="0"/>
          </a:p>
        </p:txBody>
      </p:sp>
    </p:spTree>
    <p:extLst>
      <p:ext uri="{BB962C8B-B14F-4D97-AF65-F5344CB8AC3E}">
        <p14:creationId xmlns:p14="http://schemas.microsoft.com/office/powerpoint/2010/main" xmlns="" val="2223707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B1D0B16D-EC50-4DDD-B86B-167399514A16}"/>
              </a:ext>
            </a:extLst>
          </p:cNvPr>
          <p:cNvSpPr>
            <a:spLocks noGrp="1"/>
          </p:cNvSpPr>
          <p:nvPr>
            <p:ph type="title"/>
          </p:nvPr>
        </p:nvSpPr>
        <p:spPr>
          <a:xfrm>
            <a:off x="457200" y="1124744"/>
            <a:ext cx="8229600" cy="648072"/>
          </a:xfrm>
        </p:spPr>
        <p:txBody>
          <a:bodyPr anchor="t">
            <a:normAutofit/>
          </a:bodyPr>
          <a:lstStyle/>
          <a:p>
            <a:r>
              <a:rPr lang="pl-PL" sz="3600" dirty="0"/>
              <a:t>Zadbajmy o przestrzeń </a:t>
            </a:r>
          </a:p>
        </p:txBody>
      </p:sp>
      <p:sp>
        <p:nvSpPr>
          <p:cNvPr id="3" name="Symbol zastępczy zawartości 2">
            <a:extLst>
              <a:ext uri="{FF2B5EF4-FFF2-40B4-BE49-F238E27FC236}">
                <a16:creationId xmlns:a16="http://schemas.microsoft.com/office/drawing/2014/main" xmlns="" id="{4F66CB2D-B30A-40BE-9E79-D2253B298486}"/>
              </a:ext>
            </a:extLst>
          </p:cNvPr>
          <p:cNvSpPr>
            <a:spLocks noGrp="1"/>
          </p:cNvSpPr>
          <p:nvPr>
            <p:ph idx="1"/>
          </p:nvPr>
        </p:nvSpPr>
        <p:spPr>
          <a:xfrm>
            <a:off x="354360" y="1772816"/>
            <a:ext cx="8435280" cy="4248472"/>
          </a:xfrm>
        </p:spPr>
        <p:txBody>
          <a:bodyPr>
            <a:normAutofit fontScale="25000" lnSpcReduction="20000"/>
          </a:bodyPr>
          <a:lstStyle/>
          <a:p>
            <a:pPr marL="0" indent="0">
              <a:buNone/>
            </a:pPr>
            <a:r>
              <a:rPr lang="pl-PL" sz="8000" dirty="0"/>
              <a:t>Czasami, kiedy idziemy przez park, widzimy, jak chętnie spędzają tam czas starsze osoby, prawda? Spacerują, przysiadują na ławkach i obserwują, co się dzieje dookoła. Jest to czasem jedyna forma ich rozrywki. Dobrze, że się ruszają, ruch jest ważny dla ich zdrowia, o czym mówiłyśmy wcześniej,</a:t>
            </a:r>
            <a:br>
              <a:rPr lang="pl-PL" sz="8000" dirty="0"/>
            </a:br>
            <a:r>
              <a:rPr lang="pl-PL" sz="8000" dirty="0"/>
              <a:t>ale może warto właśnie stworzyć im więcej takiej przyjaznej przestrzeni?</a:t>
            </a:r>
            <a:br>
              <a:rPr lang="pl-PL" sz="8000" dirty="0"/>
            </a:br>
            <a:r>
              <a:rPr lang="pl-PL" sz="8000" dirty="0"/>
              <a:t/>
            </a:r>
            <a:br>
              <a:rPr lang="pl-PL" sz="8000" dirty="0"/>
            </a:br>
            <a:r>
              <a:rPr lang="pl-PL" sz="8000" dirty="0"/>
              <a:t>Można by bardziej rozpowszechnić w parkach siłownie na wolnym powietrzu, postawić kamienne stoły do szachów czy gier w karty, postawić więcej altanek, chroniących przed warunkami atmosferycznymi. Dobrym pomysłem byłoby również, gdyby miasto organizowało w takim miejscu raz do roku małe zawody dla seniorów z drobnymi nagrodami. </a:t>
            </a:r>
            <a:br>
              <a:rPr lang="pl-PL" sz="8000" dirty="0"/>
            </a:br>
            <a:r>
              <a:rPr lang="pl-PL" sz="8000" dirty="0"/>
              <a:t/>
            </a:r>
            <a:br>
              <a:rPr lang="pl-PL" sz="8000" dirty="0"/>
            </a:br>
            <a:r>
              <a:rPr lang="pl-PL" sz="8000" dirty="0"/>
              <a:t>Przy takich parkach powinny też powstać miejsca, gdzie seniorzy mogliby spędzić trochę więcej czasu, napić się kawy lub herbaty za przyzwoitą cenę, poczytać gazetę czy po prostu spotkać się ze znajomymi równolatkami, którzy też na pewno chętniej, by w takie miejsca przychodzili. Byłoby to połączenie zarówno aktywizacji ruchowej, jak i społecznej.</a:t>
            </a:r>
          </a:p>
          <a:p>
            <a:pPr marL="0" indent="0">
              <a:buNone/>
            </a:pPr>
            <a:endParaRPr lang="pl-PL" dirty="0"/>
          </a:p>
        </p:txBody>
      </p:sp>
    </p:spTree>
    <p:extLst>
      <p:ext uri="{BB962C8B-B14F-4D97-AF65-F5344CB8AC3E}">
        <p14:creationId xmlns:p14="http://schemas.microsoft.com/office/powerpoint/2010/main" xmlns="" val="4130889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9D0E9026-5A8F-463F-A4D9-D0E2B83823CC}"/>
              </a:ext>
            </a:extLst>
          </p:cNvPr>
          <p:cNvSpPr>
            <a:spLocks noGrp="1"/>
          </p:cNvSpPr>
          <p:nvPr>
            <p:ph type="title"/>
          </p:nvPr>
        </p:nvSpPr>
        <p:spPr>
          <a:xfrm>
            <a:off x="457200" y="1061863"/>
            <a:ext cx="8229600" cy="782961"/>
          </a:xfrm>
        </p:spPr>
        <p:txBody>
          <a:bodyPr>
            <a:normAutofit/>
          </a:bodyPr>
          <a:lstStyle/>
          <a:p>
            <a:r>
              <a:rPr lang="pl-PL" sz="3600" dirty="0"/>
              <a:t>Angażowanie małych wspólnot</a:t>
            </a:r>
          </a:p>
        </p:txBody>
      </p:sp>
      <p:sp>
        <p:nvSpPr>
          <p:cNvPr id="4" name="Symbol zastępczy zawartości 3">
            <a:extLst>
              <a:ext uri="{FF2B5EF4-FFF2-40B4-BE49-F238E27FC236}">
                <a16:creationId xmlns:a16="http://schemas.microsoft.com/office/drawing/2014/main" xmlns="" id="{581487AE-045D-4C82-B3BB-EDC3A9EE4ADC}"/>
              </a:ext>
            </a:extLst>
          </p:cNvPr>
          <p:cNvSpPr>
            <a:spLocks noGrp="1"/>
          </p:cNvSpPr>
          <p:nvPr>
            <p:ph sz="half" idx="1"/>
          </p:nvPr>
        </p:nvSpPr>
        <p:spPr>
          <a:xfrm>
            <a:off x="3923928" y="2132856"/>
            <a:ext cx="4629743" cy="3456384"/>
          </a:xfrm>
        </p:spPr>
        <p:txBody>
          <a:bodyPr>
            <a:normAutofit/>
          </a:bodyPr>
          <a:lstStyle/>
          <a:p>
            <a:pPr marL="0" indent="0">
              <a:buNone/>
            </a:pPr>
            <a:r>
              <a:rPr lang="pl-PL" sz="2000" dirty="0"/>
              <a:t>Jest to organizowanie spotkań dla osób w tej samej grupie wiekowej i z podobnymi zainteresowaniami. W tym celu seniorzy zapraszani są na spotkania do okolicznych instytucji miejskich oraz ośrodków kulturalnych (tj. biblioteki czy domy kultury). Dzięki pomocy odpowiednich specjalistów i animatorów zostaną rozpoznane potrzeby seniorów, co umożliwi stworzyć nowe, atrakcyjne dla seniorów inicjatywy.</a:t>
            </a:r>
          </a:p>
        </p:txBody>
      </p:sp>
      <p:pic>
        <p:nvPicPr>
          <p:cNvPr id="3074" name="Picture 2">
            <a:extLst>
              <a:ext uri="{FF2B5EF4-FFF2-40B4-BE49-F238E27FC236}">
                <a16:creationId xmlns:a16="http://schemas.microsoft.com/office/drawing/2014/main" xmlns="" id="{BD0ECB54-174A-45D6-8096-36774B8016E1}"/>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3528" y="2158339"/>
            <a:ext cx="3456384" cy="345638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10532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3E2F162B-45ED-4FFC-AFF1-15D1460FFF3B}"/>
              </a:ext>
            </a:extLst>
          </p:cNvPr>
          <p:cNvSpPr>
            <a:spLocks noGrp="1"/>
          </p:cNvSpPr>
          <p:nvPr>
            <p:ph type="title"/>
          </p:nvPr>
        </p:nvSpPr>
        <p:spPr>
          <a:xfrm>
            <a:off x="443338" y="1052736"/>
            <a:ext cx="8229600" cy="864096"/>
          </a:xfrm>
        </p:spPr>
        <p:txBody>
          <a:bodyPr>
            <a:normAutofit/>
          </a:bodyPr>
          <a:lstStyle/>
          <a:p>
            <a:r>
              <a:rPr lang="pl-PL" sz="3600" dirty="0"/>
              <a:t>Atrakcyjna tematyka dla seniorów</a:t>
            </a:r>
          </a:p>
        </p:txBody>
      </p:sp>
      <p:sp>
        <p:nvSpPr>
          <p:cNvPr id="3" name="Symbol zastępczy zawartości 2">
            <a:extLst>
              <a:ext uri="{FF2B5EF4-FFF2-40B4-BE49-F238E27FC236}">
                <a16:creationId xmlns:a16="http://schemas.microsoft.com/office/drawing/2014/main" xmlns="" id="{047E8E59-B9E1-48C1-8B1D-E67FADFB7709}"/>
              </a:ext>
            </a:extLst>
          </p:cNvPr>
          <p:cNvSpPr>
            <a:spLocks noGrp="1"/>
          </p:cNvSpPr>
          <p:nvPr>
            <p:ph idx="1"/>
          </p:nvPr>
        </p:nvSpPr>
        <p:spPr>
          <a:xfrm>
            <a:off x="443338" y="1844825"/>
            <a:ext cx="8229600" cy="2016224"/>
          </a:xfrm>
        </p:spPr>
        <p:txBody>
          <a:bodyPr>
            <a:normAutofit/>
          </a:bodyPr>
          <a:lstStyle/>
          <a:p>
            <a:pPr marL="0" indent="0">
              <a:buNone/>
            </a:pPr>
            <a:r>
              <a:rPr lang="pl-PL" sz="2000" dirty="0"/>
              <a:t>Ze względu na różnorodność charakterów i potrzeb seniorów korzystnym rozwiązaniem będzie inicjowanie spotkań seniorów w tematyce związanej</a:t>
            </a:r>
            <a:br>
              <a:rPr lang="pl-PL" sz="2000" dirty="0"/>
            </a:br>
            <a:r>
              <a:rPr lang="pl-PL" sz="2000" dirty="0"/>
              <a:t>z  życiem codziennym. Na przykład bezpłatne spotkania związane ze zdrowiem, konsultacje z lekarzem, czy dietetykiem. Następnie małymi krokami zainteresowanie ich innymi tematami i zachęcenie do udziału w tych wydarzeniach.</a:t>
            </a:r>
          </a:p>
        </p:txBody>
      </p:sp>
      <p:pic>
        <p:nvPicPr>
          <p:cNvPr id="4" name="Obraz 3">
            <a:extLst>
              <a:ext uri="{FF2B5EF4-FFF2-40B4-BE49-F238E27FC236}">
                <a16:creationId xmlns:a16="http://schemas.microsoft.com/office/drawing/2014/main" xmlns="" id="{29207BCE-3985-40AC-8A9E-AC4034566257}"/>
              </a:ext>
            </a:extLst>
          </p:cNvPr>
          <p:cNvPicPr>
            <a:picLocks noChangeAspect="1"/>
          </p:cNvPicPr>
          <p:nvPr/>
        </p:nvPicPr>
        <p:blipFill>
          <a:blip r:embed="rId3" cstate="print"/>
          <a:stretch>
            <a:fillRect/>
          </a:stretch>
        </p:blipFill>
        <p:spPr>
          <a:xfrm>
            <a:off x="2362174" y="3429000"/>
            <a:ext cx="4419652" cy="2952328"/>
          </a:xfrm>
          <a:prstGeom prst="rect">
            <a:avLst/>
          </a:prstGeom>
        </p:spPr>
      </p:pic>
    </p:spTree>
    <p:extLst>
      <p:ext uri="{BB962C8B-B14F-4D97-AF65-F5344CB8AC3E}">
        <p14:creationId xmlns:p14="http://schemas.microsoft.com/office/powerpoint/2010/main" xmlns="" val="993635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AEE3AA16-AE2A-4106-9F05-82D43863AE74}"/>
              </a:ext>
            </a:extLst>
          </p:cNvPr>
          <p:cNvSpPr>
            <a:spLocks noGrp="1"/>
          </p:cNvSpPr>
          <p:nvPr>
            <p:ph type="title"/>
          </p:nvPr>
        </p:nvSpPr>
        <p:spPr>
          <a:xfrm>
            <a:off x="457200" y="908720"/>
            <a:ext cx="8229600" cy="1143000"/>
          </a:xfrm>
        </p:spPr>
        <p:txBody>
          <a:bodyPr>
            <a:noAutofit/>
          </a:bodyPr>
          <a:lstStyle/>
          <a:p>
            <a:r>
              <a:rPr lang="pl-PL" sz="3600" dirty="0"/>
              <a:t>Dostosowanie wydarzeń dla osób starszych</a:t>
            </a:r>
          </a:p>
        </p:txBody>
      </p:sp>
      <p:sp>
        <p:nvSpPr>
          <p:cNvPr id="3" name="Symbol zastępczy zawartości 2">
            <a:extLst>
              <a:ext uri="{FF2B5EF4-FFF2-40B4-BE49-F238E27FC236}">
                <a16:creationId xmlns:a16="http://schemas.microsoft.com/office/drawing/2014/main" xmlns="" id="{176EEB1A-19FC-46A4-8278-A90FA784D42E}"/>
              </a:ext>
            </a:extLst>
          </p:cNvPr>
          <p:cNvSpPr>
            <a:spLocks noGrp="1"/>
          </p:cNvSpPr>
          <p:nvPr>
            <p:ph idx="1"/>
          </p:nvPr>
        </p:nvSpPr>
        <p:spPr>
          <a:xfrm>
            <a:off x="4139952" y="1864411"/>
            <a:ext cx="4680520" cy="4176464"/>
          </a:xfrm>
        </p:spPr>
        <p:txBody>
          <a:bodyPr>
            <a:noAutofit/>
          </a:bodyPr>
          <a:lstStyle/>
          <a:p>
            <a:pPr marL="0" indent="0">
              <a:buNone/>
            </a:pPr>
            <a:r>
              <a:rPr lang="pl-PL" sz="2000" dirty="0"/>
              <a:t>Najważniejszym jest empatyczne podejście do osób starszych, zapytanie czego potrzebują, rozmowa, wysłuchanie</a:t>
            </a:r>
            <a:br>
              <a:rPr lang="pl-PL" sz="2000" dirty="0"/>
            </a:br>
            <a:r>
              <a:rPr lang="pl-PL" sz="2000" dirty="0"/>
              <a:t>i zrozumienie.</a:t>
            </a:r>
            <a:br>
              <a:rPr lang="pl-PL" sz="2000" dirty="0"/>
            </a:br>
            <a:r>
              <a:rPr lang="pl-PL" sz="2000" dirty="0"/>
              <a:t>Przy organizowaniu spotkań dla seniorów ważne jest aby dostosować je pod względem miejsca, aby nie były one bardzo oddalone od ich domów lub żeby mieli dobry dojazd (np. komunikacją miejską). Istotne są również pory takich spotkań, aby seniorzy mieli komfort dotarcia na takie spotkania i możliwość spokojnego</a:t>
            </a:r>
            <a:br>
              <a:rPr lang="pl-PL" sz="2000" dirty="0"/>
            </a:br>
            <a:r>
              <a:rPr lang="pl-PL" sz="2000" dirty="0"/>
              <a:t>i bezpiecznego powrotu do domu.</a:t>
            </a:r>
          </a:p>
        </p:txBody>
      </p:sp>
      <p:pic>
        <p:nvPicPr>
          <p:cNvPr id="5" name="Obraz 4">
            <a:extLst>
              <a:ext uri="{FF2B5EF4-FFF2-40B4-BE49-F238E27FC236}">
                <a16:creationId xmlns:a16="http://schemas.microsoft.com/office/drawing/2014/main" xmlns="" id="{5FAE7184-96DE-4B59-B710-98CE0E4186B7}"/>
              </a:ext>
            </a:extLst>
          </p:cNvPr>
          <p:cNvPicPr>
            <a:picLocks noChangeAspect="1"/>
          </p:cNvPicPr>
          <p:nvPr/>
        </p:nvPicPr>
        <p:blipFill>
          <a:blip r:embed="rId4" cstate="print"/>
          <a:stretch>
            <a:fillRect/>
          </a:stretch>
        </p:blipFill>
        <p:spPr>
          <a:xfrm>
            <a:off x="539552" y="2780928"/>
            <a:ext cx="3510756" cy="2343430"/>
          </a:xfrm>
          <a:prstGeom prst="rect">
            <a:avLst/>
          </a:prstGeom>
        </p:spPr>
      </p:pic>
    </p:spTree>
    <p:extLst>
      <p:ext uri="{BB962C8B-B14F-4D97-AF65-F5344CB8AC3E}">
        <p14:creationId xmlns:p14="http://schemas.microsoft.com/office/powerpoint/2010/main" xmlns="" val="996657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E3520A1E-9699-41AF-B85C-D0C81061434D}"/>
              </a:ext>
            </a:extLst>
          </p:cNvPr>
          <p:cNvSpPr>
            <a:spLocks noGrp="1"/>
          </p:cNvSpPr>
          <p:nvPr>
            <p:ph type="title"/>
          </p:nvPr>
        </p:nvSpPr>
        <p:spPr>
          <a:xfrm>
            <a:off x="323528" y="1052736"/>
            <a:ext cx="8229600" cy="648072"/>
          </a:xfrm>
        </p:spPr>
        <p:txBody>
          <a:bodyPr>
            <a:normAutofit/>
          </a:bodyPr>
          <a:lstStyle/>
          <a:p>
            <a:r>
              <a:rPr lang="pl-PL" sz="3600" dirty="0"/>
              <a:t>Podsumowując</a:t>
            </a:r>
          </a:p>
        </p:txBody>
      </p:sp>
      <p:sp>
        <p:nvSpPr>
          <p:cNvPr id="3" name="Symbol zastępczy zawartości 2">
            <a:extLst>
              <a:ext uri="{FF2B5EF4-FFF2-40B4-BE49-F238E27FC236}">
                <a16:creationId xmlns:a16="http://schemas.microsoft.com/office/drawing/2014/main" xmlns="" id="{CF8FD5C4-C5E7-4E18-8EE7-4B903DB9C2FC}"/>
              </a:ext>
            </a:extLst>
          </p:cNvPr>
          <p:cNvSpPr>
            <a:spLocks noGrp="1"/>
          </p:cNvSpPr>
          <p:nvPr>
            <p:ph idx="1"/>
          </p:nvPr>
        </p:nvSpPr>
        <p:spPr>
          <a:xfrm>
            <a:off x="457200" y="1808820"/>
            <a:ext cx="8229600" cy="1692188"/>
          </a:xfrm>
        </p:spPr>
        <p:txBody>
          <a:bodyPr>
            <a:normAutofit/>
          </a:bodyPr>
          <a:lstStyle/>
          <a:p>
            <a:pPr marL="0" indent="0">
              <a:buNone/>
            </a:pPr>
            <a:r>
              <a:rPr lang="pl-PL" sz="2000" dirty="0"/>
              <a:t>Należy pamiętać, że seniorzy to ludzie z takimi samymi potrzebami, jak osoby młode. Mają takie same prawa, jak my i powinno się robić wszystko,</a:t>
            </a:r>
            <a:br>
              <a:rPr lang="pl-PL" sz="2000" dirty="0"/>
            </a:br>
            <a:r>
              <a:rPr lang="pl-PL" sz="2000" dirty="0"/>
              <a:t>by ich życie było godne. Powyższa prezentacja jest tylko ułamkiem możliwości, jakie mamy, by podnieść jakość ich życia i zapewnić im należyte miejsce</a:t>
            </a:r>
            <a:br>
              <a:rPr lang="pl-PL" sz="2000" dirty="0"/>
            </a:br>
            <a:r>
              <a:rPr lang="pl-PL" sz="2000" dirty="0"/>
              <a:t>w społeczeństwie.</a:t>
            </a:r>
          </a:p>
        </p:txBody>
      </p:sp>
      <p:pic>
        <p:nvPicPr>
          <p:cNvPr id="4" name="Obraz 3">
            <a:extLst>
              <a:ext uri="{FF2B5EF4-FFF2-40B4-BE49-F238E27FC236}">
                <a16:creationId xmlns:a16="http://schemas.microsoft.com/office/drawing/2014/main" xmlns="" id="{5512A4EA-8667-4D1B-87DE-849824B9FAA0}"/>
              </a:ext>
            </a:extLst>
          </p:cNvPr>
          <p:cNvPicPr>
            <a:picLocks noChangeAspect="1"/>
          </p:cNvPicPr>
          <p:nvPr/>
        </p:nvPicPr>
        <p:blipFill>
          <a:blip r:embed="rId3" cstate="print"/>
          <a:stretch>
            <a:fillRect/>
          </a:stretch>
        </p:blipFill>
        <p:spPr>
          <a:xfrm>
            <a:off x="2074180" y="3609020"/>
            <a:ext cx="4995639" cy="2724894"/>
          </a:xfrm>
          <a:prstGeom prst="rect">
            <a:avLst/>
          </a:prstGeom>
        </p:spPr>
      </p:pic>
    </p:spTree>
    <p:extLst>
      <p:ext uri="{BB962C8B-B14F-4D97-AF65-F5344CB8AC3E}">
        <p14:creationId xmlns:p14="http://schemas.microsoft.com/office/powerpoint/2010/main" xmlns="" val="2236482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xmlns="" id="{347C63D6-E206-4E1F-B1EF-3C190DD785F3}"/>
              </a:ext>
            </a:extLst>
          </p:cNvPr>
          <p:cNvSpPr>
            <a:spLocks noGrp="1"/>
          </p:cNvSpPr>
          <p:nvPr>
            <p:ph type="title"/>
          </p:nvPr>
        </p:nvSpPr>
        <p:spPr>
          <a:xfrm>
            <a:off x="436288" y="1101005"/>
            <a:ext cx="8229600" cy="743819"/>
          </a:xfrm>
        </p:spPr>
        <p:txBody>
          <a:bodyPr>
            <a:normAutofit/>
          </a:bodyPr>
          <a:lstStyle/>
          <a:p>
            <a:r>
              <a:rPr lang="pl-PL" sz="3600"/>
              <a:t>Zacznijmy od tego kim jest senior</a:t>
            </a:r>
            <a:endParaRPr lang="pl-PL" sz="3600" dirty="0"/>
          </a:p>
        </p:txBody>
      </p:sp>
      <p:sp>
        <p:nvSpPr>
          <p:cNvPr id="4" name="Symbol zastępczy zawartości 3">
            <a:extLst>
              <a:ext uri="{FF2B5EF4-FFF2-40B4-BE49-F238E27FC236}">
                <a16:creationId xmlns:a16="http://schemas.microsoft.com/office/drawing/2014/main" xmlns="" id="{8C2B0ECD-252C-4ACD-9939-799F05AAF7D2}"/>
              </a:ext>
            </a:extLst>
          </p:cNvPr>
          <p:cNvSpPr>
            <a:spLocks noGrp="1"/>
          </p:cNvSpPr>
          <p:nvPr>
            <p:ph idx="1"/>
          </p:nvPr>
        </p:nvSpPr>
        <p:spPr>
          <a:xfrm>
            <a:off x="421953" y="1961987"/>
            <a:ext cx="5273545" cy="4393496"/>
          </a:xfrm>
        </p:spPr>
        <p:txBody>
          <a:bodyPr>
            <a:normAutofit fontScale="92500" lnSpcReduction="10000"/>
          </a:bodyPr>
          <a:lstStyle/>
          <a:p>
            <a:pPr marL="0" indent="0">
              <a:buNone/>
            </a:pPr>
            <a:r>
              <a:rPr lang="pl-PL" sz="2000" dirty="0">
                <a:latin typeface="+mj-lt"/>
              </a:rPr>
              <a:t>W słowniku języka polskiego słowo "senior" określa najstarszego wiekiem członka rodziny</a:t>
            </a:r>
            <a:br>
              <a:rPr lang="pl-PL" sz="2000" dirty="0">
                <a:latin typeface="+mj-lt"/>
              </a:rPr>
            </a:br>
            <a:r>
              <a:rPr lang="pl-PL" sz="2000" dirty="0">
                <a:latin typeface="+mj-lt"/>
              </a:rPr>
              <a:t>lub rodu, jak i osobę w wieku emerytalnym, odnosząc się do szerokiej i zróżnicowanej grupy wiekowej. Za dolną granicę starości umownie przyjmuje się 65 lat, osoby w wieku 65 – 75 lat zalicza się do starszego wieku, 76 – 85 lat do wieku podeszłego, powyżej 85 roku życia to osoby sędziwe czy długowieczne. „Wiek okołoemerytalny” odnosi się do przedziału pomiędzy 50 a 70 rokiem życia, kiedy najwięcej osób opuszcza rynek pracy. Emerytura jest wieloaspektowym zjawiskiem społecznym, które opiszemy na czterech powiązanych ze sobą wymiarach: zdrowotnym, psychologicznym, ekonomicznym i społecznym.</a:t>
            </a:r>
          </a:p>
          <a:p>
            <a:pPr marL="0" indent="0">
              <a:buNone/>
            </a:pPr>
            <a:endParaRPr lang="pl-PL" sz="2000" dirty="0">
              <a:latin typeface="+mj-lt"/>
            </a:endParaRPr>
          </a:p>
        </p:txBody>
      </p:sp>
      <p:pic>
        <p:nvPicPr>
          <p:cNvPr id="5" name="Obraz 4">
            <a:extLst>
              <a:ext uri="{FF2B5EF4-FFF2-40B4-BE49-F238E27FC236}">
                <a16:creationId xmlns:a16="http://schemas.microsoft.com/office/drawing/2014/main" xmlns="" id="{BCC85D57-FB69-4A3C-8C45-ED6DB62E5E57}"/>
              </a:ext>
            </a:extLst>
          </p:cNvPr>
          <p:cNvPicPr>
            <a:picLocks noChangeAspect="1"/>
          </p:cNvPicPr>
          <p:nvPr/>
        </p:nvPicPr>
        <p:blipFill>
          <a:blip r:embed="rId3" cstate="print"/>
          <a:stretch>
            <a:fillRect/>
          </a:stretch>
        </p:blipFill>
        <p:spPr>
          <a:xfrm>
            <a:off x="5751657" y="1961987"/>
            <a:ext cx="2952328" cy="4128255"/>
          </a:xfrm>
          <a:prstGeom prst="rect">
            <a:avLst/>
          </a:prstGeom>
        </p:spPr>
      </p:pic>
    </p:spTree>
    <p:extLst>
      <p:ext uri="{BB962C8B-B14F-4D97-AF65-F5344CB8AC3E}">
        <p14:creationId xmlns:p14="http://schemas.microsoft.com/office/powerpoint/2010/main" xmlns="" val="2871913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xmlns="" id="{347C63D6-E206-4E1F-B1EF-3C190DD785F3}"/>
              </a:ext>
            </a:extLst>
          </p:cNvPr>
          <p:cNvSpPr>
            <a:spLocks noGrp="1"/>
          </p:cNvSpPr>
          <p:nvPr>
            <p:ph type="title"/>
          </p:nvPr>
        </p:nvSpPr>
        <p:spPr>
          <a:xfrm>
            <a:off x="493086" y="1052736"/>
            <a:ext cx="8229600" cy="648072"/>
          </a:xfrm>
        </p:spPr>
        <p:txBody>
          <a:bodyPr anchor="t">
            <a:normAutofit/>
          </a:bodyPr>
          <a:lstStyle/>
          <a:p>
            <a:r>
              <a:rPr lang="pl-PL" sz="3600" dirty="0">
                <a:latin typeface="+mn-lt"/>
              </a:rPr>
              <a:t>Potrzeby</a:t>
            </a:r>
            <a:r>
              <a:rPr lang="pl-PL" sz="3600" dirty="0"/>
              <a:t> seniorów</a:t>
            </a:r>
          </a:p>
        </p:txBody>
      </p:sp>
      <p:sp>
        <p:nvSpPr>
          <p:cNvPr id="4" name="Symbol zastępczy zawartości 3">
            <a:extLst>
              <a:ext uri="{FF2B5EF4-FFF2-40B4-BE49-F238E27FC236}">
                <a16:creationId xmlns:a16="http://schemas.microsoft.com/office/drawing/2014/main" xmlns="" id="{8C2B0ECD-252C-4ACD-9939-799F05AAF7D2}"/>
              </a:ext>
            </a:extLst>
          </p:cNvPr>
          <p:cNvSpPr>
            <a:spLocks noGrp="1"/>
          </p:cNvSpPr>
          <p:nvPr>
            <p:ph idx="1"/>
          </p:nvPr>
        </p:nvSpPr>
        <p:spPr>
          <a:xfrm>
            <a:off x="251402" y="1700808"/>
            <a:ext cx="8712968" cy="4680520"/>
          </a:xfrm>
        </p:spPr>
        <p:txBody>
          <a:bodyPr>
            <a:noAutofit/>
          </a:bodyPr>
          <a:lstStyle/>
          <a:p>
            <a:pPr marL="0" indent="0">
              <a:buNone/>
            </a:pPr>
            <a:r>
              <a:rPr lang="pl-PL" sz="2000" dirty="0"/>
              <a:t>Potrzeby psychospołeczne osób starszych w dużej mierze pokrywają się z potrzebami osób z innych grup wiekowych. Amerykański gerontolog Clark </a:t>
            </a:r>
            <a:r>
              <a:rPr lang="pl-PL" sz="2000" dirty="0" err="1"/>
              <a:t>Tibbitis</a:t>
            </a:r>
            <a:r>
              <a:rPr lang="pl-PL" sz="2000" dirty="0"/>
              <a:t> stworzył niezwykle trafną klasyfikację potrzeb seniorów:</a:t>
            </a:r>
          </a:p>
          <a:p>
            <a:pPr>
              <a:buFont typeface="+mj-lt"/>
              <a:buAutoNum type="arabicPeriod"/>
            </a:pPr>
            <a:r>
              <a:rPr lang="pl-PL" sz="1800" dirty="0"/>
              <a:t>Potrzeba wykonywania społecznie użytecznych działań</a:t>
            </a:r>
          </a:p>
          <a:p>
            <a:pPr>
              <a:buFont typeface="+mj-lt"/>
              <a:buAutoNum type="arabicPeriod"/>
            </a:pPr>
            <a:r>
              <a:rPr lang="pl-PL" sz="1800" dirty="0"/>
              <a:t>Potrzeba wykorzystywania czasu wolnego w satysfakcjonujący sposób</a:t>
            </a:r>
          </a:p>
          <a:p>
            <a:pPr>
              <a:buFont typeface="+mj-lt"/>
              <a:buAutoNum type="arabicPeriod"/>
            </a:pPr>
            <a:r>
              <a:rPr lang="pl-PL" sz="1800" dirty="0"/>
              <a:t>Potrzeba bycia uznanym za część społeczeństwa, społeczności i grupy oraz odgrywania</a:t>
            </a:r>
            <a:br>
              <a:rPr lang="pl-PL" sz="1800" dirty="0"/>
            </a:br>
            <a:r>
              <a:rPr lang="pl-PL" sz="1800" dirty="0"/>
              <a:t>w nich określonej roli</a:t>
            </a:r>
          </a:p>
          <a:p>
            <a:pPr>
              <a:buFont typeface="+mj-lt"/>
              <a:buAutoNum type="arabicPeriod"/>
            </a:pPr>
            <a:r>
              <a:rPr lang="pl-PL" sz="1800" dirty="0"/>
              <a:t>Potrzeba uznania jako jednostki ludzkiej</a:t>
            </a:r>
          </a:p>
          <a:p>
            <a:pPr>
              <a:buFont typeface="+mj-lt"/>
              <a:buAutoNum type="arabicPeriod"/>
            </a:pPr>
            <a:r>
              <a:rPr lang="pl-PL" sz="1800" dirty="0"/>
              <a:t>Potrzeba utrzymywania normalnych kontaktów towarzyskich</a:t>
            </a:r>
          </a:p>
          <a:p>
            <a:pPr>
              <a:buFont typeface="+mj-lt"/>
              <a:buAutoNum type="arabicPeriod"/>
            </a:pPr>
            <a:r>
              <a:rPr lang="pl-PL" sz="1800" dirty="0"/>
              <a:t>Potrzeba stwarzania okazji dla doznań i </a:t>
            </a:r>
            <a:r>
              <a:rPr lang="pl-PL" sz="1800" dirty="0" err="1"/>
              <a:t>autoekspresji</a:t>
            </a:r>
            <a:endParaRPr lang="pl-PL" sz="1800" dirty="0"/>
          </a:p>
          <a:p>
            <a:pPr>
              <a:buFont typeface="+mj-lt"/>
              <a:buAutoNum type="arabicPeriod"/>
            </a:pPr>
            <a:r>
              <a:rPr lang="pl-PL" sz="1800" dirty="0"/>
              <a:t>Potrzeba ochrony zdrowia i dostępu do opieki społecznej</a:t>
            </a:r>
          </a:p>
          <a:p>
            <a:pPr>
              <a:buFont typeface="+mj-lt"/>
              <a:buAutoNum type="arabicPeriod"/>
            </a:pPr>
            <a:r>
              <a:rPr lang="pl-PL" sz="1800" dirty="0"/>
              <a:t>Potrzeba odpowiednio ustalonego trybu życia i utrzymania stosunków z rodziną</a:t>
            </a:r>
          </a:p>
          <a:p>
            <a:pPr>
              <a:buFont typeface="+mj-lt"/>
              <a:buAutoNum type="arabicPeriod"/>
            </a:pPr>
            <a:r>
              <a:rPr lang="pl-PL" sz="1800" dirty="0"/>
              <a:t>Potrzeba odpowiedniej stymulacji umysłowej i psychicznej</a:t>
            </a:r>
          </a:p>
          <a:p>
            <a:pPr>
              <a:buFont typeface="+mj-lt"/>
              <a:buAutoNum type="arabicPeriod"/>
            </a:pPr>
            <a:r>
              <a:rPr lang="pl-PL" sz="1800" dirty="0"/>
              <a:t>Potrzeba duchowej satysfakcji</a:t>
            </a:r>
          </a:p>
          <a:p>
            <a:pPr marL="0" indent="0">
              <a:buNone/>
            </a:pPr>
            <a:endParaRPr lang="pl-PL" sz="2000" dirty="0"/>
          </a:p>
        </p:txBody>
      </p:sp>
    </p:spTree>
    <p:extLst>
      <p:ext uri="{BB962C8B-B14F-4D97-AF65-F5344CB8AC3E}">
        <p14:creationId xmlns:p14="http://schemas.microsoft.com/office/powerpoint/2010/main" xmlns="" val="924209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36DAE9A3-8FC6-4C4C-8E68-6758DB8E3EE5}"/>
              </a:ext>
            </a:extLst>
          </p:cNvPr>
          <p:cNvSpPr>
            <a:spLocks noGrp="1"/>
          </p:cNvSpPr>
          <p:nvPr>
            <p:ph type="title"/>
          </p:nvPr>
        </p:nvSpPr>
        <p:spPr>
          <a:xfrm>
            <a:off x="457200" y="1124744"/>
            <a:ext cx="8229600" cy="576064"/>
          </a:xfrm>
        </p:spPr>
        <p:txBody>
          <a:bodyPr anchor="t">
            <a:noAutofit/>
          </a:bodyPr>
          <a:lstStyle/>
          <a:p>
            <a:r>
              <a:rPr lang="pl-PL" sz="3600" b="0" i="0" dirty="0">
                <a:solidFill>
                  <a:srgbClr val="000000"/>
                </a:solidFill>
                <a:effectLst/>
                <a:latin typeface="+mn-lt"/>
              </a:rPr>
              <a:t>Aktywizacja</a:t>
            </a:r>
            <a:r>
              <a:rPr lang="pl-PL" sz="3600" b="0" i="0" dirty="0">
                <a:solidFill>
                  <a:srgbClr val="000000"/>
                </a:solidFill>
                <a:effectLst/>
                <a:latin typeface="Calibri, sans-serif"/>
              </a:rPr>
              <a:t> seniorów</a:t>
            </a:r>
            <a:r>
              <a:rPr lang="pl-PL" sz="3600" b="0" i="0" dirty="0">
                <a:solidFill>
                  <a:srgbClr val="000000"/>
                </a:solidFill>
                <a:effectLst/>
                <a:latin typeface="Arial" panose="020B0604020202020204" pitchFamily="34" charset="0"/>
              </a:rPr>
              <a:t/>
            </a:r>
            <a:br>
              <a:rPr lang="pl-PL" sz="3600" b="0" i="0" dirty="0">
                <a:solidFill>
                  <a:srgbClr val="000000"/>
                </a:solidFill>
                <a:effectLst/>
                <a:latin typeface="Arial" panose="020B0604020202020204" pitchFamily="34" charset="0"/>
              </a:rPr>
            </a:br>
            <a:endParaRPr lang="pl-PL" sz="3600" dirty="0"/>
          </a:p>
        </p:txBody>
      </p:sp>
      <p:sp>
        <p:nvSpPr>
          <p:cNvPr id="3" name="Symbol zastępczy zawartości 2">
            <a:extLst>
              <a:ext uri="{FF2B5EF4-FFF2-40B4-BE49-F238E27FC236}">
                <a16:creationId xmlns:a16="http://schemas.microsoft.com/office/drawing/2014/main" xmlns="" id="{12F85016-9064-4820-AEC6-04CB8BDAFA02}"/>
              </a:ext>
            </a:extLst>
          </p:cNvPr>
          <p:cNvSpPr>
            <a:spLocks noGrp="1"/>
          </p:cNvSpPr>
          <p:nvPr>
            <p:ph idx="1"/>
          </p:nvPr>
        </p:nvSpPr>
        <p:spPr>
          <a:xfrm>
            <a:off x="251520" y="1772817"/>
            <a:ext cx="8640960" cy="2232247"/>
          </a:xfrm>
        </p:spPr>
        <p:txBody>
          <a:bodyPr>
            <a:normAutofit/>
          </a:bodyPr>
          <a:lstStyle/>
          <a:p>
            <a:pPr marL="0" indent="0" algn="l">
              <a:buNone/>
            </a:pPr>
            <a:r>
              <a:rPr lang="pl-PL" sz="2000" b="0" i="0" dirty="0">
                <a:solidFill>
                  <a:srgbClr val="000000"/>
                </a:solidFill>
                <a:effectLst/>
                <a:latin typeface="Calibri, sans-serif"/>
              </a:rPr>
              <a:t>Wszelkie działania, które mają na celu poprawić funkcjonowanie osób starszych w środowisku i społeczeństwie, ale także poprawić sytuację zawodową, edukacyjną</a:t>
            </a:r>
            <a:br>
              <a:rPr lang="pl-PL" sz="2000" b="0" i="0" dirty="0">
                <a:solidFill>
                  <a:srgbClr val="000000"/>
                </a:solidFill>
                <a:effectLst/>
                <a:latin typeface="Calibri, sans-serif"/>
              </a:rPr>
            </a:br>
            <a:r>
              <a:rPr lang="pl-PL" sz="2000" b="0" i="0" dirty="0">
                <a:solidFill>
                  <a:srgbClr val="000000"/>
                </a:solidFill>
                <a:effectLst/>
                <a:latin typeface="Calibri, sans-serif"/>
              </a:rPr>
              <a:t>i zdrowotną osób starszych. Aktywizacja seniorów ma również na duże znaczenie, ponieważ prowadzi do samodzielnego funkcjonowania seniorów na co dzień. Aktywizacja seniorów jest również bardzo ważna dla dobra całego społeczeństwa. Ponieważ aktywny i zdrowy senior , to nie tylko osoba, która nie potrzebuje pomocy, ale dzieląca się nią z innymi.</a:t>
            </a:r>
            <a:endParaRPr lang="pl-PL" sz="2000" b="0" i="0" dirty="0">
              <a:solidFill>
                <a:srgbClr val="000000"/>
              </a:solidFill>
              <a:effectLst/>
              <a:latin typeface="Arial" panose="020B0604020202020204" pitchFamily="34" charset="0"/>
            </a:endParaRPr>
          </a:p>
        </p:txBody>
      </p:sp>
      <p:pic>
        <p:nvPicPr>
          <p:cNvPr id="1026" name="Picture 2" descr="Loneliness is a common yet serious problem among elderly people. It is usually brought about by a death of a loved one, their children moving out from home, or inability to meet their friends due to their declining health. As people grow older, their social engagement and interactions decrease.">
            <a:extLst>
              <a:ext uri="{FF2B5EF4-FFF2-40B4-BE49-F238E27FC236}">
                <a16:creationId xmlns:a16="http://schemas.microsoft.com/office/drawing/2014/main" xmlns="" id="{FEB756B7-0B02-4F29-BE08-806EEE7C93FD}"/>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60032" y="3801075"/>
            <a:ext cx="3744416" cy="249098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pole tekstowe 3">
            <a:extLst>
              <a:ext uri="{FF2B5EF4-FFF2-40B4-BE49-F238E27FC236}">
                <a16:creationId xmlns:a16="http://schemas.microsoft.com/office/drawing/2014/main" xmlns="" id="{95C07BCD-F179-4EE2-A6B3-A7B35B9D8B72}"/>
              </a:ext>
            </a:extLst>
          </p:cNvPr>
          <p:cNvSpPr txBox="1"/>
          <p:nvPr/>
        </p:nvSpPr>
        <p:spPr>
          <a:xfrm>
            <a:off x="251520" y="4000330"/>
            <a:ext cx="4320480" cy="2246769"/>
          </a:xfrm>
          <a:prstGeom prst="rect">
            <a:avLst/>
          </a:prstGeom>
          <a:noFill/>
        </p:spPr>
        <p:txBody>
          <a:bodyPr wrap="square" rtlCol="0">
            <a:spAutoFit/>
          </a:bodyPr>
          <a:lstStyle/>
          <a:p>
            <a:pPr marL="0" indent="0" algn="l">
              <a:buNone/>
            </a:pPr>
            <a:r>
              <a:rPr lang="pl-PL" sz="2000" b="0" i="0" dirty="0">
                <a:solidFill>
                  <a:srgbClr val="000000"/>
                </a:solidFill>
                <a:effectLst/>
                <a:latin typeface="Calibri, sans-serif"/>
              </a:rPr>
              <a:t>Aktywność jest bardzo ważnym aspektem życia, dzięki niej starsze osoby mogą spełniać się zawodowo, edukować się a także działać społecznie, daje im to poczucie samorealizacji</a:t>
            </a:r>
            <a:br>
              <a:rPr lang="pl-PL" sz="2000" b="0" i="0" dirty="0">
                <a:solidFill>
                  <a:srgbClr val="000000"/>
                </a:solidFill>
                <a:effectLst/>
                <a:latin typeface="Calibri, sans-serif"/>
              </a:rPr>
            </a:br>
            <a:r>
              <a:rPr lang="pl-PL" sz="2000" b="0" i="0" dirty="0">
                <a:solidFill>
                  <a:srgbClr val="000000"/>
                </a:solidFill>
                <a:effectLst/>
                <a:latin typeface="Calibri, sans-serif"/>
              </a:rPr>
              <a:t>a także pozwala pożytecznie spędzać czas.</a:t>
            </a:r>
            <a:endParaRPr lang="pl-PL" sz="2000"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xmlns="" val="790249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31318917-AD98-4F48-A984-B3910003278E}"/>
              </a:ext>
            </a:extLst>
          </p:cNvPr>
          <p:cNvSpPr>
            <a:spLocks noGrp="1"/>
          </p:cNvSpPr>
          <p:nvPr>
            <p:ph type="title"/>
          </p:nvPr>
        </p:nvSpPr>
        <p:spPr>
          <a:xfrm>
            <a:off x="457200" y="1052736"/>
            <a:ext cx="8229600" cy="648072"/>
          </a:xfrm>
        </p:spPr>
        <p:txBody>
          <a:bodyPr anchor="t">
            <a:noAutofit/>
          </a:bodyPr>
          <a:lstStyle/>
          <a:p>
            <a:r>
              <a:rPr lang="pl-PL" sz="3600" dirty="0">
                <a:solidFill>
                  <a:srgbClr val="000000"/>
                </a:solidFill>
                <a:latin typeface="Calibri, sans-serif"/>
              </a:rPr>
              <a:t>Aktywizacja zawodowa seniorów</a:t>
            </a:r>
            <a:r>
              <a:rPr lang="pl-PL" sz="3600" dirty="0">
                <a:solidFill>
                  <a:srgbClr val="000000"/>
                </a:solidFill>
                <a:latin typeface="Arial" panose="020B0604020202020204" pitchFamily="34" charset="0"/>
              </a:rPr>
              <a:t/>
            </a:r>
            <a:br>
              <a:rPr lang="pl-PL" sz="3600" dirty="0">
                <a:solidFill>
                  <a:srgbClr val="000000"/>
                </a:solidFill>
                <a:latin typeface="Arial" panose="020B0604020202020204" pitchFamily="34" charset="0"/>
              </a:rPr>
            </a:br>
            <a:endParaRPr lang="pl-PL" sz="3600" dirty="0"/>
          </a:p>
        </p:txBody>
      </p:sp>
      <p:sp>
        <p:nvSpPr>
          <p:cNvPr id="3" name="Symbol zastępczy zawartości 2">
            <a:extLst>
              <a:ext uri="{FF2B5EF4-FFF2-40B4-BE49-F238E27FC236}">
                <a16:creationId xmlns:a16="http://schemas.microsoft.com/office/drawing/2014/main" xmlns="" id="{B1D6DF43-2323-4A83-BACE-7DF9F2D6D83C}"/>
              </a:ext>
            </a:extLst>
          </p:cNvPr>
          <p:cNvSpPr>
            <a:spLocks noGrp="1"/>
          </p:cNvSpPr>
          <p:nvPr>
            <p:ph idx="1"/>
          </p:nvPr>
        </p:nvSpPr>
        <p:spPr>
          <a:xfrm>
            <a:off x="179512" y="1916832"/>
            <a:ext cx="5760640" cy="4440361"/>
          </a:xfrm>
        </p:spPr>
        <p:txBody>
          <a:bodyPr>
            <a:normAutofit/>
          </a:bodyPr>
          <a:lstStyle/>
          <a:p>
            <a:pPr marL="0" indent="0" algn="l">
              <a:buNone/>
            </a:pPr>
            <a:r>
              <a:rPr lang="pl-PL" sz="2000" b="0" i="0" dirty="0">
                <a:solidFill>
                  <a:srgbClr val="000000"/>
                </a:solidFill>
                <a:effectLst/>
                <a:latin typeface="Calibri, sans-serif"/>
              </a:rPr>
              <a:t>Głównym celem aktywizacji zawodowej seniorów jest wyrównanie szans i polepszenie ich sytuacji na rynku pracy. Polega ona na oferowaniu osobom starszym różnego rodzaju usług, szkoleń a także rozmów ze specjalistami</a:t>
            </a:r>
            <a:br>
              <a:rPr lang="pl-PL" sz="2000" b="0" i="0" dirty="0">
                <a:solidFill>
                  <a:srgbClr val="000000"/>
                </a:solidFill>
                <a:effectLst/>
                <a:latin typeface="Calibri, sans-serif"/>
              </a:rPr>
            </a:br>
            <a:r>
              <a:rPr lang="pl-PL" sz="2000" b="0" i="0" dirty="0">
                <a:solidFill>
                  <a:srgbClr val="000000"/>
                </a:solidFill>
                <a:effectLst/>
                <a:latin typeface="Calibri, sans-serif"/>
              </a:rPr>
              <a:t>i doradcami. Aktywność zawodowa seniorów niweluje poczucie wykluczenia społecznego, a także niesie</a:t>
            </a:r>
            <a:br>
              <a:rPr lang="pl-PL" sz="2000" b="0" i="0" dirty="0">
                <a:solidFill>
                  <a:srgbClr val="000000"/>
                </a:solidFill>
                <a:effectLst/>
                <a:latin typeface="Calibri, sans-serif"/>
              </a:rPr>
            </a:br>
            <a:r>
              <a:rPr lang="pl-PL" sz="2000" b="0" i="0" dirty="0">
                <a:solidFill>
                  <a:srgbClr val="000000"/>
                </a:solidFill>
                <a:effectLst/>
                <a:latin typeface="Calibri, sans-serif"/>
              </a:rPr>
              <a:t>za sobą takie korzyści jak rozwój, edukacje oraz przynosi korzyści finansowe i polepsza budżet seniora. Aktywność zawodowa ma także odzwierciedlenie w kontraktach międzyludzkich takich jak zdobywanie nowych znajomości oraz w rozwijaniu zainteresowań</a:t>
            </a:r>
            <a:br>
              <a:rPr lang="pl-PL" sz="2000" b="0" i="0" dirty="0">
                <a:solidFill>
                  <a:srgbClr val="000000"/>
                </a:solidFill>
                <a:effectLst/>
                <a:latin typeface="Calibri, sans-serif"/>
              </a:rPr>
            </a:br>
            <a:r>
              <a:rPr lang="pl-PL" sz="2000" b="0" i="0" dirty="0">
                <a:solidFill>
                  <a:srgbClr val="000000"/>
                </a:solidFill>
                <a:effectLst/>
                <a:latin typeface="Calibri, sans-serif"/>
              </a:rPr>
              <a:t>i hobby.</a:t>
            </a:r>
            <a:endParaRPr lang="pl-PL" sz="2000" b="0" i="0" dirty="0">
              <a:solidFill>
                <a:srgbClr val="000000"/>
              </a:solidFill>
              <a:effectLst/>
              <a:latin typeface="Arial" panose="020B0604020202020204" pitchFamily="34" charset="0"/>
            </a:endParaRPr>
          </a:p>
          <a:p>
            <a:pPr marL="0" indent="0">
              <a:buNone/>
            </a:pPr>
            <a:endParaRPr lang="pl-PL" sz="2000" dirty="0"/>
          </a:p>
        </p:txBody>
      </p:sp>
      <p:pic>
        <p:nvPicPr>
          <p:cNvPr id="6" name="Obraz 5" descr="Obraz zawierający tekst, computer, okno, osoba&#10;&#10;Opis wygenerowany automatycznie">
            <a:extLst>
              <a:ext uri="{FF2B5EF4-FFF2-40B4-BE49-F238E27FC236}">
                <a16:creationId xmlns:a16="http://schemas.microsoft.com/office/drawing/2014/main" xmlns="" id="{1A8B8DBF-BCFB-4E4D-B88F-9C43E9551BFF}"/>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126433" y="1988840"/>
            <a:ext cx="2838055" cy="3528392"/>
          </a:xfrm>
          <a:prstGeom prst="rect">
            <a:avLst/>
          </a:prstGeom>
        </p:spPr>
      </p:pic>
    </p:spTree>
    <p:extLst>
      <p:ext uri="{BB962C8B-B14F-4D97-AF65-F5344CB8AC3E}">
        <p14:creationId xmlns:p14="http://schemas.microsoft.com/office/powerpoint/2010/main" xmlns="" val="2700823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9281532B-04E3-4394-8F4C-5F968DBD7288}"/>
              </a:ext>
            </a:extLst>
          </p:cNvPr>
          <p:cNvSpPr>
            <a:spLocks noGrp="1"/>
          </p:cNvSpPr>
          <p:nvPr>
            <p:ph type="title"/>
          </p:nvPr>
        </p:nvSpPr>
        <p:spPr>
          <a:xfrm>
            <a:off x="457200" y="1052736"/>
            <a:ext cx="8229600" cy="648072"/>
          </a:xfrm>
        </p:spPr>
        <p:txBody>
          <a:bodyPr>
            <a:normAutofit/>
          </a:bodyPr>
          <a:lstStyle/>
          <a:p>
            <a:r>
              <a:rPr lang="pl-PL" sz="3600" b="0" i="0" dirty="0">
                <a:solidFill>
                  <a:srgbClr val="000000"/>
                </a:solidFill>
                <a:effectLst/>
                <a:latin typeface="Calibri, sans-serif"/>
              </a:rPr>
              <a:t>Aktywizacja edukacyjna</a:t>
            </a:r>
            <a:endParaRPr lang="pl-PL" sz="3600" dirty="0"/>
          </a:p>
        </p:txBody>
      </p:sp>
      <p:sp>
        <p:nvSpPr>
          <p:cNvPr id="3" name="Symbol zastępczy zawartości 2">
            <a:extLst>
              <a:ext uri="{FF2B5EF4-FFF2-40B4-BE49-F238E27FC236}">
                <a16:creationId xmlns:a16="http://schemas.microsoft.com/office/drawing/2014/main" xmlns="" id="{FB629D06-FBE6-409B-85EC-26892D541145}"/>
              </a:ext>
            </a:extLst>
          </p:cNvPr>
          <p:cNvSpPr>
            <a:spLocks noGrp="1"/>
          </p:cNvSpPr>
          <p:nvPr>
            <p:ph idx="1"/>
          </p:nvPr>
        </p:nvSpPr>
        <p:spPr>
          <a:xfrm>
            <a:off x="323528" y="1851567"/>
            <a:ext cx="8364857" cy="2007013"/>
          </a:xfrm>
        </p:spPr>
        <p:txBody>
          <a:bodyPr>
            <a:noAutofit/>
          </a:bodyPr>
          <a:lstStyle/>
          <a:p>
            <a:pPr marL="0" indent="0" algn="l">
              <a:buNone/>
            </a:pPr>
            <a:r>
              <a:rPr lang="pl-PL" sz="2000" b="0" i="0" dirty="0">
                <a:solidFill>
                  <a:srgbClr val="000000"/>
                </a:solidFill>
                <a:effectLst/>
                <a:latin typeface="Calibri, sans-serif"/>
              </a:rPr>
              <a:t>Aktywizacja edukacyjna seniorów realizowana jest przede wszystkim przez Uniwersytet Trzeciego Wieku. Oprócz tego są inne formy edukacji, organizowane przez różnego rodzaju kluby, placówki, domy kultury i domy starości. Ich działanie poszerza wiedzę seniorów, rozwija zainteresowania, hobby oraz pasje. Aktywizacja edukacyjna odbywa się poprzez spotkania edukacyjne, wykłady, kursy, warsztaty oraz naukę nowych zdolności i spotkania z ciekawymi osobowościami. </a:t>
            </a:r>
            <a:endParaRPr lang="pl-PL" sz="2000" b="0" i="0" dirty="0">
              <a:solidFill>
                <a:srgbClr val="000000"/>
              </a:solidFill>
              <a:effectLst/>
              <a:latin typeface="Arial" panose="020B0604020202020204" pitchFamily="34" charset="0"/>
            </a:endParaRPr>
          </a:p>
        </p:txBody>
      </p:sp>
      <p:pic>
        <p:nvPicPr>
          <p:cNvPr id="4" name="Obraz 3">
            <a:extLst>
              <a:ext uri="{FF2B5EF4-FFF2-40B4-BE49-F238E27FC236}">
                <a16:creationId xmlns:a16="http://schemas.microsoft.com/office/drawing/2014/main" xmlns="" id="{0BDEFC79-0717-4982-9F03-544D20B6A00F}"/>
              </a:ext>
            </a:extLst>
          </p:cNvPr>
          <p:cNvPicPr>
            <a:picLocks noChangeAspect="1"/>
          </p:cNvPicPr>
          <p:nvPr/>
        </p:nvPicPr>
        <p:blipFill>
          <a:blip r:embed="rId3" cstate="print"/>
          <a:stretch>
            <a:fillRect/>
          </a:stretch>
        </p:blipFill>
        <p:spPr>
          <a:xfrm>
            <a:off x="4903365" y="3858580"/>
            <a:ext cx="3783436" cy="2186880"/>
          </a:xfrm>
          <a:prstGeom prst="rect">
            <a:avLst/>
          </a:prstGeom>
        </p:spPr>
      </p:pic>
      <p:sp>
        <p:nvSpPr>
          <p:cNvPr id="7" name="pole tekstowe 6">
            <a:extLst>
              <a:ext uri="{FF2B5EF4-FFF2-40B4-BE49-F238E27FC236}">
                <a16:creationId xmlns:a16="http://schemas.microsoft.com/office/drawing/2014/main" xmlns="" id="{E5B6F4BE-9EA7-4A6A-A817-0744590B1A0B}"/>
              </a:ext>
            </a:extLst>
          </p:cNvPr>
          <p:cNvSpPr txBox="1"/>
          <p:nvPr/>
        </p:nvSpPr>
        <p:spPr>
          <a:xfrm>
            <a:off x="323528" y="4009339"/>
            <a:ext cx="4536504" cy="1631216"/>
          </a:xfrm>
          <a:prstGeom prst="rect">
            <a:avLst/>
          </a:prstGeom>
          <a:noFill/>
        </p:spPr>
        <p:txBody>
          <a:bodyPr wrap="square" rtlCol="0">
            <a:spAutoFit/>
          </a:bodyPr>
          <a:lstStyle/>
          <a:p>
            <a:r>
              <a:rPr lang="pl-PL" sz="2000" b="0" i="0" dirty="0">
                <a:solidFill>
                  <a:srgbClr val="000000"/>
                </a:solidFill>
                <a:effectLst/>
                <a:latin typeface="Calibri, sans-serif"/>
              </a:rPr>
              <a:t>Zdobywanie wiedzy poprzez odpowiednie dostosowanie materiałów oraz zdolności osoby przekazującej wiedzy jest także doskonałą formą spędzania wolnego czasu.</a:t>
            </a:r>
            <a:endParaRPr lang="pl-PL" sz="2000" dirty="0"/>
          </a:p>
        </p:txBody>
      </p:sp>
    </p:spTree>
    <p:extLst>
      <p:ext uri="{BB962C8B-B14F-4D97-AF65-F5344CB8AC3E}">
        <p14:creationId xmlns:p14="http://schemas.microsoft.com/office/powerpoint/2010/main" xmlns="" val="433928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E3520A1E-9699-41AF-B85C-D0C81061434D}"/>
              </a:ext>
            </a:extLst>
          </p:cNvPr>
          <p:cNvSpPr>
            <a:spLocks noGrp="1"/>
          </p:cNvSpPr>
          <p:nvPr>
            <p:ph type="title"/>
          </p:nvPr>
        </p:nvSpPr>
        <p:spPr>
          <a:xfrm>
            <a:off x="323528" y="1052736"/>
            <a:ext cx="8229600" cy="1143000"/>
          </a:xfrm>
        </p:spPr>
        <p:txBody>
          <a:bodyPr>
            <a:normAutofit/>
          </a:bodyPr>
          <a:lstStyle/>
          <a:p>
            <a:r>
              <a:rPr lang="pl-PL" sz="3600" dirty="0">
                <a:solidFill>
                  <a:srgbClr val="000000"/>
                </a:solidFill>
                <a:latin typeface="Calibri, sans-serif"/>
              </a:rPr>
              <a:t>Arteterapia oraz terapia zajęciowa</a:t>
            </a:r>
            <a:endParaRPr lang="pl-PL" sz="3600" dirty="0"/>
          </a:p>
        </p:txBody>
      </p:sp>
      <p:sp>
        <p:nvSpPr>
          <p:cNvPr id="3" name="Symbol zastępczy zawartości 2">
            <a:extLst>
              <a:ext uri="{FF2B5EF4-FFF2-40B4-BE49-F238E27FC236}">
                <a16:creationId xmlns:a16="http://schemas.microsoft.com/office/drawing/2014/main" xmlns="" id="{CF8FD5C4-C5E7-4E18-8EE7-4B903DB9C2FC}"/>
              </a:ext>
            </a:extLst>
          </p:cNvPr>
          <p:cNvSpPr>
            <a:spLocks noGrp="1"/>
          </p:cNvSpPr>
          <p:nvPr>
            <p:ph idx="1"/>
          </p:nvPr>
        </p:nvSpPr>
        <p:spPr>
          <a:xfrm>
            <a:off x="457200" y="1916832"/>
            <a:ext cx="8229600" cy="3240360"/>
          </a:xfrm>
        </p:spPr>
        <p:txBody>
          <a:bodyPr>
            <a:normAutofit/>
          </a:bodyPr>
          <a:lstStyle/>
          <a:p>
            <a:pPr marL="0" indent="0" algn="l">
              <a:buNone/>
            </a:pPr>
            <a:r>
              <a:rPr lang="pl-PL" sz="2000" b="0" i="0" dirty="0">
                <a:solidFill>
                  <a:srgbClr val="000000"/>
                </a:solidFill>
                <a:effectLst/>
                <a:latin typeface="Calibri, sans-serif"/>
              </a:rPr>
              <a:t>Formy utrzymywania sprawności funkcjonalnej. Zajęcia zalecane w celu spowolnienia procesów starzenia i wspomagające osoby chore, aby poprawić ich funkcje zdrowotne.</a:t>
            </a:r>
            <a:endParaRPr lang="pl-PL" sz="2000" b="0" i="0" dirty="0">
              <a:solidFill>
                <a:srgbClr val="000000"/>
              </a:solidFill>
              <a:effectLst/>
              <a:latin typeface="Arial" panose="020B0604020202020204" pitchFamily="34" charset="0"/>
            </a:endParaRPr>
          </a:p>
          <a:p>
            <a:pPr marL="0" indent="0" algn="l">
              <a:buNone/>
            </a:pPr>
            <a:r>
              <a:rPr lang="pl-PL" sz="2000" b="0" i="0" dirty="0">
                <a:solidFill>
                  <a:srgbClr val="000000"/>
                </a:solidFill>
                <a:effectLst/>
                <a:latin typeface="Calibri, sans-serif"/>
              </a:rPr>
              <a:t>Terapia zajęciowa jest prowadzona głównie w celu zmiany życia na lepsze.</a:t>
            </a:r>
            <a:br>
              <a:rPr lang="pl-PL" sz="2000" b="0" i="0" dirty="0">
                <a:solidFill>
                  <a:srgbClr val="000000"/>
                </a:solidFill>
                <a:effectLst/>
                <a:latin typeface="Calibri, sans-serif"/>
              </a:rPr>
            </a:br>
            <a:r>
              <a:rPr lang="pl-PL" sz="2000" b="0" i="0" dirty="0">
                <a:solidFill>
                  <a:srgbClr val="000000"/>
                </a:solidFill>
                <a:effectLst/>
                <a:latin typeface="Calibri, sans-serif"/>
              </a:rPr>
              <a:t>Ma poprawić jakość życia, pomóc zaakceptować własne ograniczenia</a:t>
            </a:r>
            <a:br>
              <a:rPr lang="pl-PL" sz="2000" b="0" i="0" dirty="0">
                <a:solidFill>
                  <a:srgbClr val="000000"/>
                </a:solidFill>
                <a:effectLst/>
                <a:latin typeface="Calibri, sans-serif"/>
              </a:rPr>
            </a:br>
            <a:r>
              <a:rPr lang="pl-PL" sz="2000" b="0" i="0" dirty="0">
                <a:solidFill>
                  <a:srgbClr val="000000"/>
                </a:solidFill>
                <a:effectLst/>
                <a:latin typeface="Calibri, sans-serif"/>
              </a:rPr>
              <a:t>i problemy a także umożliwić znalezienie rozwiązań. Zachęca się do niej seniorów, aby utrzymali sprawność ruchową i intelektualną oraz aby przeciwdziałać alienacji społecznej. Arteterapia daje możliwość spojrzenia</a:t>
            </a:r>
            <a:br>
              <a:rPr lang="pl-PL" sz="2000" b="0" i="0" dirty="0">
                <a:solidFill>
                  <a:srgbClr val="000000"/>
                </a:solidFill>
                <a:effectLst/>
                <a:latin typeface="Calibri, sans-serif"/>
              </a:rPr>
            </a:br>
            <a:r>
              <a:rPr lang="pl-PL" sz="2000" b="0" i="0" dirty="0">
                <a:solidFill>
                  <a:srgbClr val="000000"/>
                </a:solidFill>
                <a:effectLst/>
                <a:latin typeface="Calibri, sans-serif"/>
              </a:rPr>
              <a:t>w głąb siebie, pomaga uświadomić sobie potrzeby i uczucia oraz nazwać je oraz przeciwdziałać negatywnym emocjom.</a:t>
            </a:r>
            <a:endParaRPr lang="pl-PL" sz="2000" b="0" i="0" dirty="0">
              <a:solidFill>
                <a:srgbClr val="000000"/>
              </a:solidFill>
              <a:effectLst/>
              <a:latin typeface="Arial" panose="020B0604020202020204" pitchFamily="34" charset="0"/>
            </a:endParaRPr>
          </a:p>
          <a:p>
            <a:pPr marL="0" indent="0">
              <a:buNone/>
            </a:pPr>
            <a:endParaRPr lang="pl-PL" sz="2000" dirty="0"/>
          </a:p>
        </p:txBody>
      </p:sp>
    </p:spTree>
    <p:extLst>
      <p:ext uri="{BB962C8B-B14F-4D97-AF65-F5344CB8AC3E}">
        <p14:creationId xmlns:p14="http://schemas.microsoft.com/office/powerpoint/2010/main" xmlns="" val="3199906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xmlns="" id="{347C63D6-E206-4E1F-B1EF-3C190DD785F3}"/>
              </a:ext>
            </a:extLst>
          </p:cNvPr>
          <p:cNvSpPr>
            <a:spLocks noGrp="1"/>
          </p:cNvSpPr>
          <p:nvPr>
            <p:ph type="title"/>
          </p:nvPr>
        </p:nvSpPr>
        <p:spPr>
          <a:xfrm>
            <a:off x="457200" y="1052736"/>
            <a:ext cx="8229600" cy="720080"/>
          </a:xfrm>
        </p:spPr>
        <p:txBody>
          <a:bodyPr anchor="t">
            <a:normAutofit/>
          </a:bodyPr>
          <a:lstStyle/>
          <a:p>
            <a:r>
              <a:rPr lang="pl-PL" sz="3600" dirty="0"/>
              <a:t>Zapytajmy seniora</a:t>
            </a:r>
          </a:p>
        </p:txBody>
      </p:sp>
      <p:sp>
        <p:nvSpPr>
          <p:cNvPr id="4" name="Symbol zastępczy zawartości 3">
            <a:extLst>
              <a:ext uri="{FF2B5EF4-FFF2-40B4-BE49-F238E27FC236}">
                <a16:creationId xmlns:a16="http://schemas.microsoft.com/office/drawing/2014/main" xmlns="" id="{8C2B0ECD-252C-4ACD-9939-799F05AAF7D2}"/>
              </a:ext>
            </a:extLst>
          </p:cNvPr>
          <p:cNvSpPr>
            <a:spLocks noGrp="1"/>
          </p:cNvSpPr>
          <p:nvPr>
            <p:ph idx="1"/>
          </p:nvPr>
        </p:nvSpPr>
        <p:spPr>
          <a:xfrm>
            <a:off x="457200" y="1772816"/>
            <a:ext cx="8229600" cy="4464496"/>
          </a:xfrm>
        </p:spPr>
        <p:txBody>
          <a:bodyPr>
            <a:noAutofit/>
          </a:bodyPr>
          <a:lstStyle/>
          <a:p>
            <a:pPr marL="0" indent="0">
              <a:buNone/>
            </a:pPr>
            <a:r>
              <a:rPr lang="pl-PL" sz="2000" dirty="0"/>
              <a:t>To chyba pierwszy i najważniejszy punkt: zanim coś zrobimy dla seniorów, to warto byłoby poznać ich zdanie.  Należy konsultować się z nimi, pytać o opinie, sprawdzać odbiór naszych pomysłów i przy tym już angażować seniorów. Problemy, które nam wydają się bardzo prozaiczne, dla nich mogą stanowić coś, czego nie są w stanie ominąć. Szukajmy więc najpierw przyczyn ich braku aktywności, a potem szukajmy wspólnie rozwiązania. To co nam przekażą może okazać się kluczem di sukcesu. Co ważne - przy okazji takiego badania opinii docieramy już do przyszłych odbiorców.</a:t>
            </a:r>
            <a:br>
              <a:rPr lang="pl-PL" sz="2000" dirty="0"/>
            </a:br>
            <a:r>
              <a:rPr lang="pl-PL" sz="2000" dirty="0"/>
              <a:t/>
            </a:r>
            <a:br>
              <a:rPr lang="pl-PL" sz="2000" dirty="0"/>
            </a:br>
            <a:r>
              <a:rPr lang="pl-PL" sz="2000" dirty="0"/>
              <a:t>Myślę, że warto też dłużej zastanowić nad tym, jak wykorzystać potencjał drzemiący w starszych osobach. Często mają one dużą wiedzę i ciche pomysły, których na co dzień nie są w stanie zrealizować. Być może to pomysły na warsztaty dla nich? chętne do podejmowania działań społecznych. Trzeba tylko im trochę pomóc.</a:t>
            </a:r>
          </a:p>
        </p:txBody>
      </p:sp>
    </p:spTree>
    <p:extLst>
      <p:ext uri="{BB962C8B-B14F-4D97-AF65-F5344CB8AC3E}">
        <p14:creationId xmlns:p14="http://schemas.microsoft.com/office/powerpoint/2010/main" xmlns="" val="877481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xmlns="" id="{347C63D6-E206-4E1F-B1EF-3C190DD785F3}"/>
              </a:ext>
            </a:extLst>
          </p:cNvPr>
          <p:cNvSpPr>
            <a:spLocks noGrp="1"/>
          </p:cNvSpPr>
          <p:nvPr>
            <p:ph type="title"/>
          </p:nvPr>
        </p:nvSpPr>
        <p:spPr>
          <a:xfrm>
            <a:off x="457200" y="1052736"/>
            <a:ext cx="8229600" cy="648072"/>
          </a:xfrm>
        </p:spPr>
        <p:txBody>
          <a:bodyPr>
            <a:normAutofit/>
          </a:bodyPr>
          <a:lstStyle/>
          <a:p>
            <a:r>
              <a:rPr lang="pl-PL" sz="3600" dirty="0"/>
              <a:t>Miejska Rada Seniorów</a:t>
            </a:r>
          </a:p>
        </p:txBody>
      </p:sp>
      <p:sp>
        <p:nvSpPr>
          <p:cNvPr id="4" name="Symbol zastępczy zawartości 3">
            <a:extLst>
              <a:ext uri="{FF2B5EF4-FFF2-40B4-BE49-F238E27FC236}">
                <a16:creationId xmlns:a16="http://schemas.microsoft.com/office/drawing/2014/main" xmlns="" id="{8C2B0ECD-252C-4ACD-9939-799F05AAF7D2}"/>
              </a:ext>
            </a:extLst>
          </p:cNvPr>
          <p:cNvSpPr>
            <a:spLocks noGrp="1"/>
          </p:cNvSpPr>
          <p:nvPr>
            <p:ph idx="1"/>
          </p:nvPr>
        </p:nvSpPr>
        <p:spPr>
          <a:xfrm>
            <a:off x="179512" y="1700808"/>
            <a:ext cx="4608512" cy="4608512"/>
          </a:xfrm>
        </p:spPr>
        <p:txBody>
          <a:bodyPr>
            <a:noAutofit/>
          </a:bodyPr>
          <a:lstStyle/>
          <a:p>
            <a:pPr marL="0" indent="0">
              <a:buNone/>
            </a:pPr>
            <a:r>
              <a:rPr lang="pl-PL" sz="2000" dirty="0"/>
              <a:t>To bardzo ciekawy pomysł nie tylko na aktywizację osób starszych, ale też</a:t>
            </a:r>
            <a:br>
              <a:rPr lang="pl-PL" sz="2000" dirty="0"/>
            </a:br>
            <a:r>
              <a:rPr lang="pl-PL" sz="2000" dirty="0"/>
              <a:t>na uzyskanie nowych pomysłów czy propozycji rozwiązań. W Internecie jest wielu seniorów, którzy opisują swoje otoczenie, zamieszczają zdjęcia swoich okolic, piszą o problemach i rozwiązaniach. Może warto wykorzystać ich zapał i wolny czas tak, aby więcej osób mogło korzystać z ich pracy?</a:t>
            </a:r>
            <a:br>
              <a:rPr lang="pl-PL" sz="2000" dirty="0"/>
            </a:br>
            <a:r>
              <a:rPr lang="pl-PL" sz="2000" dirty="0"/>
              <a:t>Seniorzy potrzebują tego, by czuć się osobami ważnymi, poważanymi. Lubią mieć swój wkład w coś, w czym uczestniczą i nie odstawią w tych potrzebach od osób młodych. </a:t>
            </a:r>
          </a:p>
        </p:txBody>
      </p:sp>
      <p:pic>
        <p:nvPicPr>
          <p:cNvPr id="2" name="Obraz 1">
            <a:extLst>
              <a:ext uri="{FF2B5EF4-FFF2-40B4-BE49-F238E27FC236}">
                <a16:creationId xmlns:a16="http://schemas.microsoft.com/office/drawing/2014/main" xmlns="" id="{EEC1E802-C129-4450-82B0-D4C1DD4CA9CF}"/>
              </a:ext>
            </a:extLst>
          </p:cNvPr>
          <p:cNvPicPr>
            <a:picLocks noChangeAspect="1"/>
          </p:cNvPicPr>
          <p:nvPr/>
        </p:nvPicPr>
        <p:blipFill>
          <a:blip r:embed="rId3" cstate="print"/>
          <a:stretch>
            <a:fillRect/>
          </a:stretch>
        </p:blipFill>
        <p:spPr>
          <a:xfrm>
            <a:off x="4915048" y="2268048"/>
            <a:ext cx="4049440" cy="3474031"/>
          </a:xfrm>
          <a:prstGeom prst="rect">
            <a:avLst/>
          </a:prstGeom>
        </p:spPr>
      </p:pic>
    </p:spTree>
    <p:extLst>
      <p:ext uri="{BB962C8B-B14F-4D97-AF65-F5344CB8AC3E}">
        <p14:creationId xmlns:p14="http://schemas.microsoft.com/office/powerpoint/2010/main" xmlns="" val="46928142"/>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TotalTime>
  <Words>748</Words>
  <Application>Microsoft Office PowerPoint</Application>
  <PresentationFormat>Pokaz na ekranie (4:3)</PresentationFormat>
  <Paragraphs>46</Paragraphs>
  <Slides>15</Slides>
  <Notes>2</Notes>
  <HiddenSlides>0</HiddenSlides>
  <MMClips>0</MMClips>
  <ScaleCrop>false</ScaleCrop>
  <HeadingPairs>
    <vt:vector size="4" baseType="variant">
      <vt:variant>
        <vt:lpstr>Motyw</vt:lpstr>
      </vt:variant>
      <vt:variant>
        <vt:i4>1</vt:i4>
      </vt:variant>
      <vt:variant>
        <vt:lpstr>Tytuły slajdów</vt:lpstr>
      </vt:variant>
      <vt:variant>
        <vt:i4>15</vt:i4>
      </vt:variant>
    </vt:vector>
  </HeadingPairs>
  <TitlesOfParts>
    <vt:vector size="16" baseType="lpstr">
      <vt:lpstr>Motyw pakietu Office</vt:lpstr>
      <vt:lpstr>Slajd 1</vt:lpstr>
      <vt:lpstr>Zacznijmy od tego kim jest senior</vt:lpstr>
      <vt:lpstr>Potrzeby seniorów</vt:lpstr>
      <vt:lpstr>Aktywizacja seniorów </vt:lpstr>
      <vt:lpstr>Aktywizacja zawodowa seniorów </vt:lpstr>
      <vt:lpstr>Aktywizacja edukacyjna</vt:lpstr>
      <vt:lpstr>Arteterapia oraz terapia zajęciowa</vt:lpstr>
      <vt:lpstr>Zapytajmy seniora</vt:lpstr>
      <vt:lpstr>Miejska Rada Seniorów</vt:lpstr>
      <vt:lpstr>Zacznijmy od sportu!</vt:lpstr>
      <vt:lpstr>Zadbajmy o przestrzeń </vt:lpstr>
      <vt:lpstr>Angażowanie małych wspólnot</vt:lpstr>
      <vt:lpstr>Atrakcyjna tematyka dla seniorów</vt:lpstr>
      <vt:lpstr>Dostosowanie wydarzeń dla osób starszych</vt:lpstr>
      <vt:lpstr>Podsumowując</vt:lpstr>
    </vt:vector>
  </TitlesOfParts>
  <Company>WSEI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Tytuł konferencji data konferencji Może informacja skąd jest finansowana – małą czcionką</dc:title>
  <dc:creator>Pracownik</dc:creator>
  <cp:lastModifiedBy>Asus_Komputer</cp:lastModifiedBy>
  <cp:revision>24</cp:revision>
  <dcterms:created xsi:type="dcterms:W3CDTF">2020-11-03T09:14:43Z</dcterms:created>
  <dcterms:modified xsi:type="dcterms:W3CDTF">2021-06-01T12:19:53Z</dcterms:modified>
</cp:coreProperties>
</file>