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Lst>
  <p:sldIdLst>
    <p:sldId id="256" r:id="rId17"/>
    <p:sldId id="257" r:id="rId18"/>
    <p:sldId id="261" r:id="rId19"/>
    <p:sldId id="262" r:id="rId20"/>
    <p:sldId id="263" r:id="rId21"/>
    <p:sldId id="264" r:id="rId22"/>
    <p:sldId id="265" r:id="rId23"/>
    <p:sldId id="266" r:id="rId24"/>
    <p:sldId id="267" r:id="rId25"/>
    <p:sldId id="268" r:id="rId26"/>
    <p:sldId id="269" r:id="rId27"/>
    <p:sldId id="259" r:id="rId28"/>
    <p:sldId id="260" r:id="rId29"/>
    <p:sldId id="270" r:id="rId30"/>
    <p:sldId id="271" r:id="rId31"/>
    <p:sldId id="273" r:id="rId32"/>
    <p:sldId id="281" r:id="rId33"/>
    <p:sldId id="274" r:id="rId34"/>
    <p:sldId id="275" r:id="rId35"/>
    <p:sldId id="276" r:id="rId36"/>
    <p:sldId id="277" r:id="rId37"/>
    <p:sldId id="278" r:id="rId38"/>
    <p:sldId id="280" r:id="rId39"/>
    <p:sldId id="279" r:id="rId40"/>
    <p:sldId id="282" r:id="rId41"/>
    <p:sldId id="283" r:id="rId42"/>
    <p:sldId id="284" r:id="rId43"/>
    <p:sldId id="285" r:id="rId44"/>
    <p:sldId id="286" r:id="rId45"/>
    <p:sldId id="287" r:id="rId46"/>
    <p:sldId id="288" r:id="rId47"/>
    <p:sldId id="289" r:id="rId48"/>
    <p:sldId id="291" r:id="rId4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7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8" Type="http://schemas.openxmlformats.org/officeDocument/2006/relationships/slideMaster" Target="slideMasters/slideMaster8.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4636618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2022502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669325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0370909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0302056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3902084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756080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6899041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3197124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88645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8024282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7090675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792796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9402273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7788712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3113810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1875835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7288931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769444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334706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7670803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0050872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8639508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7469020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5442424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5627990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9602223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7322551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0786796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1705311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68808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6529228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9056114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1131438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9628765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3651825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1642558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2492692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7550455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5933756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6658876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507659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0299962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9187374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0581633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7574268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3509476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8441467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5165639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0098559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4549452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80854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615095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3030744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2795676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6421862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511928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943999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0472702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9695738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054454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2284097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5984872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40128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7810197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6117486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8977912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7652770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7347736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2305025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8855640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9912587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1006781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15864932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399882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9992718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5247724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20170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3163091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259781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2577610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9523063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14930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181919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23934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019363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161194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633308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197508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465262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366626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366004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622422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424772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73083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760712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735117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757231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647399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235612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232466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152744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422863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281809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513950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428950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263863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9745034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32797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441586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515700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379621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573189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414925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35757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015044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085300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516511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018480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649863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829597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288638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145536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519768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09866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3698917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880767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502329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875165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9528839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5184658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2918445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7298587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983283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80174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282996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3134015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1869534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2284532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4122046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817557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285687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3562748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2510278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28420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1681448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256776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7236748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005792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7593883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955004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8843409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0239806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9709855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80309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pPr/>
              <a:t>2021-06-08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59831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0628442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415289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6789496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942507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7493569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1602708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8293253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137945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31757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pPr/>
              <a:t>2021-06-08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6204994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9221750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5709284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72064841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016577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51155193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21162996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454268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022532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40378283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930197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2233550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13717439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28225078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solidFill>
                  <a:prstClr val="black">
                    <a:tint val="75000"/>
                  </a:prstClr>
                </a:solidFill>
              </a:rPr>
              <a:pPr/>
              <a:t>2021-06-08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xmlns="" val="3084978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2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8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94.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116.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0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13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149.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160.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171.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hyperlink" Target="http://www.ubed.org.tr/" TargetMode="External"/><Relationship Id="rId2" Type="http://schemas.openxmlformats.org/officeDocument/2006/relationships/image" Target="../media/image3.jpeg"/><Relationship Id="rId1" Type="http://schemas.openxmlformats.org/officeDocument/2006/relationships/slideLayout" Target="../slideLayouts/slideLayout17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ytuł 3"/>
          <p:cNvSpPr txBox="1">
            <a:spLocks/>
          </p:cNvSpPr>
          <p:nvPr/>
        </p:nvSpPr>
        <p:spPr>
          <a:xfrm>
            <a:off x="395536" y="4509120"/>
            <a:ext cx="8568952" cy="706090"/>
          </a:xfrm>
          <a:prstGeom prst="rect">
            <a:avLst/>
          </a:prstGeom>
          <a:ln>
            <a:solidFill>
              <a:schemeClr val="tx1"/>
            </a:solidFill>
          </a:ln>
        </p:spPr>
        <p:txBody>
          <a:bodyPr vert="horz" lIns="91440" tIns="45720" rIns="91440" bIns="45720" anchor="ctr">
            <a:noAutofit/>
          </a:bodyPr>
          <a:lstStyle/>
          <a:p>
            <a:pPr lvl="0" algn="ctr">
              <a:spcBef>
                <a:spcPct val="0"/>
              </a:spcBef>
              <a:defRPr sz="2800" kern="1200">
                <a:ln>
                  <a:noFill/>
                </a:ln>
                <a:solidFill>
                  <a:schemeClr val="tx1"/>
                </a:solidFill>
                <a:effectLst/>
                <a:uLnTx/>
                <a:uFillTx/>
                <a:latin typeface="+mj-lt"/>
                <a:ea typeface="+mj-ea"/>
                <a:cs typeface="+mj-cs"/>
              </a:defRPr>
            </a:pPr>
            <a:r>
              <a:rPr lang="en-US" sz="2600" b="1" dirty="0" smtClean="0"/>
              <a:t>THE ELDERLY IN TURKEY AND THE IMPACT OF THE PANDEMIC</a:t>
            </a:r>
            <a:endParaRPr kumimoji="0" lang="pl-PL"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Tytuł 3"/>
          <p:cNvSpPr txBox="1">
            <a:spLocks/>
          </p:cNvSpPr>
          <p:nvPr/>
        </p:nvSpPr>
        <p:spPr>
          <a:xfrm>
            <a:off x="1331640" y="5373216"/>
            <a:ext cx="6264696" cy="903876"/>
          </a:xfrm>
          <a:prstGeom prst="rect">
            <a:avLst/>
          </a:prstGeom>
          <a:ln>
            <a:solidFill>
              <a:schemeClr val="tx1"/>
            </a:solidFill>
          </a:ln>
        </p:spPr>
        <p:txBody>
          <a:bodyPr vert="horz" lIns="91440" tIns="45720" rIns="91440" bIns="4572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sz="2800">
                <a:latin typeface="+mj-lt"/>
                <a:ea typeface="+mj-ea"/>
                <a:cs typeface="+mj-cs"/>
              </a:defRPr>
            </a:pPr>
            <a:r>
              <a:rPr lang="tr-TR" sz="2900" dirty="0" smtClean="0"/>
              <a:t>Murat GÜRKAN</a:t>
            </a:r>
          </a:p>
          <a:p>
            <a:pPr marL="0" marR="0" lvl="0" indent="0" algn="ctr" defTabSz="914400" rtl="0" eaLnBrk="1" fontAlgn="auto" latinLnBrk="0" hangingPunct="1">
              <a:lnSpc>
                <a:spcPct val="100000"/>
              </a:lnSpc>
              <a:spcBef>
                <a:spcPct val="0"/>
              </a:spcBef>
              <a:spcAft>
                <a:spcPts val="0"/>
              </a:spcAft>
              <a:buClrTx/>
              <a:buSzTx/>
              <a:buFontTx/>
              <a:buNone/>
              <a:tabLst/>
              <a:defRPr sz="2800">
                <a:latin typeface="+mj-lt"/>
                <a:ea typeface="+mj-ea"/>
                <a:cs typeface="+mj-cs"/>
              </a:defRPr>
            </a:pPr>
            <a:r>
              <a:rPr kumimoji="0" lang="tr-TR" sz="2900" b="0" i="0" u="none" strike="noStrike" kern="1200" cap="none" spc="0" normalizeH="0" baseline="0" noProof="0" dirty="0" smtClean="0">
                <a:ln>
                  <a:noFill/>
                </a:ln>
                <a:solidFill>
                  <a:schemeClr val="tx1"/>
                </a:solidFill>
                <a:effectLst/>
                <a:uLnTx/>
                <a:uFillTx/>
                <a:latin typeface="+mj-lt"/>
                <a:ea typeface="+mj-ea"/>
                <a:cs typeface="+mj-cs"/>
              </a:rPr>
              <a:t>Dursun UÇAN</a:t>
            </a:r>
          </a:p>
          <a:p>
            <a:pPr marL="0" marR="0" lvl="0" indent="0" algn="ctr" defTabSz="914400" rtl="0" eaLnBrk="1" fontAlgn="auto" latinLnBrk="0" hangingPunct="1">
              <a:lnSpc>
                <a:spcPct val="100000"/>
              </a:lnSpc>
              <a:spcBef>
                <a:spcPct val="0"/>
              </a:spcBef>
              <a:spcAft>
                <a:spcPts val="0"/>
              </a:spcAft>
              <a:buClrTx/>
              <a:buSzTx/>
              <a:buFontTx/>
              <a:buNone/>
              <a:tabLst/>
              <a:defRPr sz="2800">
                <a:latin typeface="+mj-lt"/>
                <a:ea typeface="+mj-ea"/>
                <a:cs typeface="+mj-cs"/>
              </a:defRPr>
            </a:pPr>
            <a:r>
              <a:rPr lang="tr-TR" sz="2900" dirty="0" smtClean="0">
                <a:latin typeface="+mj-lt"/>
                <a:ea typeface="+mj-ea"/>
                <a:cs typeface="+mj-cs"/>
              </a:rPr>
              <a:t>İlkay Elif ÖZALP</a:t>
            </a:r>
          </a:p>
          <a:p>
            <a:pPr lvl="0" algn="ctr">
              <a:spcBef>
                <a:spcPct val="0"/>
              </a:spcBef>
              <a:defRPr sz="2800">
                <a:latin typeface="+mj-lt"/>
                <a:ea typeface="+mj-ea"/>
                <a:cs typeface="+mj-cs"/>
              </a:defRPr>
            </a:pPr>
            <a:r>
              <a:rPr lang="en-US" sz="2900" b="1" dirty="0"/>
              <a:t>International Association of Great Educators and Special Educators</a:t>
            </a:r>
            <a:endParaRPr kumimoji="0" lang="pl-PL" sz="22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40352" y="5301208"/>
            <a:ext cx="1020391" cy="8822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899592" y="1412776"/>
            <a:ext cx="6912768" cy="523220"/>
          </a:xfrm>
          <a:prstGeom prst="rect">
            <a:avLst/>
          </a:prstGeom>
          <a:noFill/>
        </p:spPr>
        <p:txBody>
          <a:bodyPr wrap="square">
            <a:spAutoFit/>
          </a:bodyPr>
          <a:lstStyle/>
          <a:p>
            <a:pPr algn="ctr">
              <a:defRPr>
                <a:solidFill>
                  <a:srgbClr val="FF0000"/>
                </a:solidFill>
              </a:defRPr>
            </a:pPr>
            <a:r>
              <a:rPr sz="2800" b="1" dirty="0"/>
              <a:t>SPECIAL STUDIES ON THE ELDERLY IN TURKEY</a:t>
            </a:r>
            <a:endParaRPr lang="tr-TR" sz="2800" b="1" dirty="0">
              <a:solidFill>
                <a:srgbClr val="FF0000"/>
              </a:solidFill>
            </a:endParaRPr>
          </a:p>
        </p:txBody>
      </p:sp>
      <p:sp>
        <p:nvSpPr>
          <p:cNvPr id="3" name="Dikdörtgen 2"/>
          <p:cNvSpPr/>
          <p:nvPr/>
        </p:nvSpPr>
        <p:spPr>
          <a:xfrm>
            <a:off x="899592" y="1948853"/>
            <a:ext cx="7056784" cy="461665"/>
          </a:xfrm>
          <a:prstGeom prst="rect">
            <a:avLst/>
          </a:prstGeom>
        </p:spPr>
        <p:txBody>
          <a:bodyPr wrap="square">
            <a:spAutoFit/>
          </a:bodyPr>
          <a:lstStyle/>
          <a:p>
            <a:pPr algn="ctr">
              <a:defRPr b="1">
                <a:solidFill>
                  <a:srgbClr val="231F20"/>
                </a:solidFill>
                <a:latin typeface="Trebuchet MS"/>
                <a:ea typeface="Trebuchet MS"/>
                <a:cs typeface="Trebuchet MS"/>
              </a:defRPr>
            </a:pPr>
            <a:r>
              <a:rPr sz="2400" dirty="0"/>
              <a:t>“Active Aging Strategy Document (2017-2020)”</a:t>
            </a:r>
            <a:endParaRPr lang="tr-TR" sz="2400" dirty="0">
              <a:solidFill>
                <a:prstClr val="black"/>
              </a:solidFill>
            </a:endParaRPr>
          </a:p>
        </p:txBody>
      </p:sp>
      <p:pic>
        <p:nvPicPr>
          <p:cNvPr id="10242" name="Picture 2" descr="Huzurevi sakinleri Kovid-19 sürecinde vakitlerini sosyal, kültürel ve  sportif etkinliklerle geçiriy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2636912"/>
            <a:ext cx="3672408" cy="29593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ikdörtgen 4"/>
          <p:cNvSpPr/>
          <p:nvPr/>
        </p:nvSpPr>
        <p:spPr>
          <a:xfrm>
            <a:off x="5148064" y="2780928"/>
            <a:ext cx="3816424" cy="3046988"/>
          </a:xfrm>
          <a:prstGeom prst="rect">
            <a:avLst/>
          </a:prstGeom>
        </p:spPr>
        <p:txBody>
          <a:bodyPr wrap="square">
            <a:spAutoFit/>
          </a:bodyPr>
          <a:lstStyle/>
          <a:p>
            <a:r>
              <a:rPr lang="en-US" sz="2400" dirty="0"/>
              <a:t>It was carried out by the Ministry of Family and Social Policies, General Directorate of Services for the Disabled and Elderly, by universities, local governments, public institutions and non-governmental organizations.</a:t>
            </a:r>
          </a:p>
        </p:txBody>
      </p:sp>
    </p:spTree>
    <p:extLst>
      <p:ext uri="{BB962C8B-B14F-4D97-AF65-F5344CB8AC3E}">
        <p14:creationId xmlns:p14="http://schemas.microsoft.com/office/powerpoint/2010/main" xmlns="" val="2000517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0" name="Metin kutusu 19"/>
          <p:cNvSpPr txBox="1"/>
          <p:nvPr/>
        </p:nvSpPr>
        <p:spPr>
          <a:xfrm>
            <a:off x="755576" y="1340768"/>
            <a:ext cx="7272808" cy="523220"/>
          </a:xfrm>
          <a:prstGeom prst="rect">
            <a:avLst/>
          </a:prstGeom>
          <a:noFill/>
        </p:spPr>
        <p:txBody>
          <a:bodyPr wrap="square">
            <a:spAutoFit/>
          </a:bodyPr>
          <a:lstStyle/>
          <a:p>
            <a:pPr algn="ctr">
              <a:defRPr sz="2800">
                <a:solidFill>
                  <a:srgbClr val="FF0000"/>
                </a:solidFill>
              </a:defRPr>
            </a:pPr>
            <a:r>
              <a:rPr b="1" dirty="0"/>
              <a:t>SOCIAL POLICIES FOR THE ELDERLY IN TURKEY </a:t>
            </a:r>
            <a:endParaRPr lang="tr-TR" sz="2800" b="1" dirty="0">
              <a:solidFill>
                <a:srgbClr val="FF0000"/>
              </a:solidFill>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7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3" y="2809874"/>
            <a:ext cx="5139427" cy="2419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4994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Group 10139"/>
          <p:cNvGrpSpPr>
            <a:grpSpLocks/>
          </p:cNvGrpSpPr>
          <p:nvPr/>
        </p:nvGrpSpPr>
        <p:grpSpPr bwMode="auto">
          <a:xfrm>
            <a:off x="1475656" y="2924944"/>
            <a:ext cx="6192688" cy="2592288"/>
            <a:chOff x="1885" y="-3490"/>
            <a:chExt cx="8087" cy="3535"/>
          </a:xfrm>
        </p:grpSpPr>
        <p:pic>
          <p:nvPicPr>
            <p:cNvPr id="12" name="Picture 1014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1" y="-3490"/>
              <a:ext cx="784" cy="1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reeform 10145"/>
            <p:cNvSpPr>
              <a:spLocks/>
            </p:cNvSpPr>
            <p:nvPr/>
          </p:nvSpPr>
          <p:spPr bwMode="auto">
            <a:xfrm>
              <a:off x="1885" y="-2628"/>
              <a:ext cx="3430" cy="1219"/>
            </a:xfrm>
            <a:custGeom>
              <a:avLst/>
              <a:gdLst>
                <a:gd name="T0" fmla="+- 0 3185 1885"/>
                <a:gd name="T1" fmla="*/ T0 w 3333"/>
                <a:gd name="T2" fmla="+- 0 -2628 -2628"/>
                <a:gd name="T3" fmla="*/ -2628 h 1219"/>
                <a:gd name="T4" fmla="+- 0 2490 1885"/>
                <a:gd name="T5" fmla="*/ T4 w 3333"/>
                <a:gd name="T6" fmla="+- 0 -2628 -2628"/>
                <a:gd name="T7" fmla="*/ -2628 h 1219"/>
                <a:gd name="T8" fmla="+- 0 1885 1885"/>
                <a:gd name="T9" fmla="*/ T8 w 3333"/>
                <a:gd name="T10" fmla="+- 0 -2023 -2628"/>
                <a:gd name="T11" fmla="*/ -2023 h 1219"/>
                <a:gd name="T12" fmla="+- 0 1889 1885"/>
                <a:gd name="T13" fmla="*/ T12 w 3333"/>
                <a:gd name="T14" fmla="+- 0 -2018 -2628"/>
                <a:gd name="T15" fmla="*/ -2018 h 1219"/>
                <a:gd name="T16" fmla="+- 0 1885 1885"/>
                <a:gd name="T17" fmla="*/ T16 w 3333"/>
                <a:gd name="T18" fmla="+- 0 -2014 -2628"/>
                <a:gd name="T19" fmla="*/ -2014 h 1219"/>
                <a:gd name="T20" fmla="+- 0 2490 1885"/>
                <a:gd name="T21" fmla="*/ T20 w 3333"/>
                <a:gd name="T22" fmla="+- 0 -1409 -2628"/>
                <a:gd name="T23" fmla="*/ -1409 h 1219"/>
                <a:gd name="T24" fmla="+- 0 3185 1885"/>
                <a:gd name="T25" fmla="*/ T24 w 3333"/>
                <a:gd name="T26" fmla="+- 0 -1409 -2628"/>
                <a:gd name="T27" fmla="*/ -1409 h 1219"/>
                <a:gd name="T28" fmla="+- 0 2984 1885"/>
                <a:gd name="T29" fmla="*/ T28 w 3333"/>
                <a:gd name="T30" fmla="+- 0 -1611 -2628"/>
                <a:gd name="T31" fmla="*/ -1611 h 1219"/>
                <a:gd name="T32" fmla="+- 0 4043 1885"/>
                <a:gd name="T33" fmla="*/ T32 w 3333"/>
                <a:gd name="T34" fmla="+- 0 -1611 -2628"/>
                <a:gd name="T35" fmla="*/ -1611 h 1219"/>
                <a:gd name="T36" fmla="+- 0 4129 1885"/>
                <a:gd name="T37" fmla="*/ T36 w 3333"/>
                <a:gd name="T38" fmla="+- 0 -1614 -2628"/>
                <a:gd name="T39" fmla="*/ -1614 h 1219"/>
                <a:gd name="T40" fmla="+- 0 4213 1885"/>
                <a:gd name="T41" fmla="*/ T40 w 3333"/>
                <a:gd name="T42" fmla="+- 0 -1622 -2628"/>
                <a:gd name="T43" fmla="*/ -1622 h 1219"/>
                <a:gd name="T44" fmla="+- 0 4296 1885"/>
                <a:gd name="T45" fmla="*/ T44 w 3333"/>
                <a:gd name="T46" fmla="+- 0 -1636 -2628"/>
                <a:gd name="T47" fmla="*/ -1636 h 1219"/>
                <a:gd name="T48" fmla="+- 0 4376 1885"/>
                <a:gd name="T49" fmla="*/ T48 w 3333"/>
                <a:gd name="T50" fmla="+- 0 -1655 -2628"/>
                <a:gd name="T51" fmla="*/ -1655 h 1219"/>
                <a:gd name="T52" fmla="+- 0 4455 1885"/>
                <a:gd name="T53" fmla="*/ T52 w 3333"/>
                <a:gd name="T54" fmla="+- 0 -1679 -2628"/>
                <a:gd name="T55" fmla="*/ -1679 h 1219"/>
                <a:gd name="T56" fmla="+- 0 4531 1885"/>
                <a:gd name="T57" fmla="*/ T56 w 3333"/>
                <a:gd name="T58" fmla="+- 0 -1708 -2628"/>
                <a:gd name="T59" fmla="*/ -1708 h 1219"/>
                <a:gd name="T60" fmla="+- 0 4601 1885"/>
                <a:gd name="T61" fmla="*/ T60 w 3333"/>
                <a:gd name="T62" fmla="+- 0 -1740 -2628"/>
                <a:gd name="T63" fmla="*/ -1740 h 1219"/>
                <a:gd name="T64" fmla="+- 0 4669 1885"/>
                <a:gd name="T65" fmla="*/ T64 w 3333"/>
                <a:gd name="T66" fmla="+- 0 -1775 -2628"/>
                <a:gd name="T67" fmla="*/ -1775 h 1219"/>
                <a:gd name="T68" fmla="+- 0 4735 1885"/>
                <a:gd name="T69" fmla="*/ T68 w 3333"/>
                <a:gd name="T70" fmla="+- 0 -1815 -2628"/>
                <a:gd name="T71" fmla="*/ -1815 h 1219"/>
                <a:gd name="T72" fmla="+- 0 4798 1885"/>
                <a:gd name="T73" fmla="*/ T72 w 3333"/>
                <a:gd name="T74" fmla="+- 0 -1859 -2628"/>
                <a:gd name="T75" fmla="*/ -1859 h 1219"/>
                <a:gd name="T76" fmla="+- 0 4858 1885"/>
                <a:gd name="T77" fmla="*/ T76 w 3333"/>
                <a:gd name="T78" fmla="+- 0 -1906 -2628"/>
                <a:gd name="T79" fmla="*/ -1906 h 1219"/>
                <a:gd name="T80" fmla="+- 0 4915 1885"/>
                <a:gd name="T81" fmla="*/ T80 w 3333"/>
                <a:gd name="T82" fmla="+- 0 -1957 -2628"/>
                <a:gd name="T83" fmla="*/ -1957 h 1219"/>
                <a:gd name="T84" fmla="+- 0 4968 1885"/>
                <a:gd name="T85" fmla="*/ T84 w 3333"/>
                <a:gd name="T86" fmla="+- 0 -2010 -2628"/>
                <a:gd name="T87" fmla="*/ -2010 h 1219"/>
                <a:gd name="T88" fmla="+- 0 5019 1885"/>
                <a:gd name="T89" fmla="*/ T88 w 3333"/>
                <a:gd name="T90" fmla="+- 0 -2067 -2628"/>
                <a:gd name="T91" fmla="*/ -2067 h 1219"/>
                <a:gd name="T92" fmla="+- 0 5066 1885"/>
                <a:gd name="T93" fmla="*/ T92 w 3333"/>
                <a:gd name="T94" fmla="+- 0 -2127 -2628"/>
                <a:gd name="T95" fmla="*/ -2127 h 1219"/>
                <a:gd name="T96" fmla="+- 0 5110 1885"/>
                <a:gd name="T97" fmla="*/ T96 w 3333"/>
                <a:gd name="T98" fmla="+- 0 -2190 -2628"/>
                <a:gd name="T99" fmla="*/ -2190 h 1219"/>
                <a:gd name="T100" fmla="+- 0 5149 1885"/>
                <a:gd name="T101" fmla="*/ T100 w 3333"/>
                <a:gd name="T102" fmla="+- 0 -2256 -2628"/>
                <a:gd name="T103" fmla="*/ -2256 h 1219"/>
                <a:gd name="T104" fmla="+- 0 5185 1885"/>
                <a:gd name="T105" fmla="*/ T104 w 3333"/>
                <a:gd name="T106" fmla="+- 0 -2324 -2628"/>
                <a:gd name="T107" fmla="*/ -2324 h 1219"/>
                <a:gd name="T108" fmla="+- 0 5217 1885"/>
                <a:gd name="T109" fmla="*/ T108 w 3333"/>
                <a:gd name="T110" fmla="+- 0 -2394 -2628"/>
                <a:gd name="T111" fmla="*/ -2394 h 1219"/>
                <a:gd name="T112" fmla="+- 0 2951 1885"/>
                <a:gd name="T113" fmla="*/ T112 w 3333"/>
                <a:gd name="T114" fmla="+- 0 -2394 -2628"/>
                <a:gd name="T115" fmla="*/ -2394 h 1219"/>
                <a:gd name="T116" fmla="+- 0 3185 1885"/>
                <a:gd name="T117" fmla="*/ T116 w 3333"/>
                <a:gd name="T118" fmla="+- 0 -2628 -2628"/>
                <a:gd name="T119" fmla="*/ -2628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3333" h="1219">
                  <a:moveTo>
                    <a:pt x="1300" y="0"/>
                  </a:moveTo>
                  <a:lnTo>
                    <a:pt x="605" y="0"/>
                  </a:lnTo>
                  <a:lnTo>
                    <a:pt x="0" y="605"/>
                  </a:lnTo>
                  <a:lnTo>
                    <a:pt x="4" y="610"/>
                  </a:lnTo>
                  <a:lnTo>
                    <a:pt x="0" y="614"/>
                  </a:lnTo>
                  <a:lnTo>
                    <a:pt x="605" y="1219"/>
                  </a:lnTo>
                  <a:lnTo>
                    <a:pt x="1300" y="1219"/>
                  </a:lnTo>
                  <a:lnTo>
                    <a:pt x="1099" y="1017"/>
                  </a:lnTo>
                  <a:lnTo>
                    <a:pt x="2158" y="1017"/>
                  </a:lnTo>
                  <a:lnTo>
                    <a:pt x="2244" y="1014"/>
                  </a:lnTo>
                  <a:lnTo>
                    <a:pt x="2328" y="1006"/>
                  </a:lnTo>
                  <a:lnTo>
                    <a:pt x="2411" y="992"/>
                  </a:lnTo>
                  <a:lnTo>
                    <a:pt x="2491" y="973"/>
                  </a:lnTo>
                  <a:lnTo>
                    <a:pt x="2570" y="949"/>
                  </a:lnTo>
                  <a:lnTo>
                    <a:pt x="2646" y="920"/>
                  </a:lnTo>
                  <a:lnTo>
                    <a:pt x="2716" y="888"/>
                  </a:lnTo>
                  <a:lnTo>
                    <a:pt x="2784" y="853"/>
                  </a:lnTo>
                  <a:lnTo>
                    <a:pt x="2850" y="813"/>
                  </a:lnTo>
                  <a:lnTo>
                    <a:pt x="2913" y="769"/>
                  </a:lnTo>
                  <a:lnTo>
                    <a:pt x="2973" y="722"/>
                  </a:lnTo>
                  <a:lnTo>
                    <a:pt x="3030" y="671"/>
                  </a:lnTo>
                  <a:lnTo>
                    <a:pt x="3083" y="618"/>
                  </a:lnTo>
                  <a:lnTo>
                    <a:pt x="3134" y="561"/>
                  </a:lnTo>
                  <a:lnTo>
                    <a:pt x="3181" y="501"/>
                  </a:lnTo>
                  <a:lnTo>
                    <a:pt x="3225" y="438"/>
                  </a:lnTo>
                  <a:lnTo>
                    <a:pt x="3264" y="372"/>
                  </a:lnTo>
                  <a:lnTo>
                    <a:pt x="3300" y="304"/>
                  </a:lnTo>
                  <a:lnTo>
                    <a:pt x="3332" y="234"/>
                  </a:lnTo>
                  <a:lnTo>
                    <a:pt x="1066" y="234"/>
                  </a:lnTo>
                  <a:lnTo>
                    <a:pt x="1300" y="0"/>
                  </a:lnTo>
                  <a:close/>
                </a:path>
              </a:pathLst>
            </a:custGeom>
            <a:solidFill>
              <a:srgbClr val="81C341"/>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14" name="Freeform 10144"/>
            <p:cNvSpPr>
              <a:spLocks/>
            </p:cNvSpPr>
            <p:nvPr/>
          </p:nvSpPr>
          <p:spPr bwMode="auto">
            <a:xfrm>
              <a:off x="5300" y="-3490"/>
              <a:ext cx="1219" cy="3535"/>
            </a:xfrm>
            <a:custGeom>
              <a:avLst/>
              <a:gdLst>
                <a:gd name="T0" fmla="+- 0 6301 5300"/>
                <a:gd name="T1" fmla="*/ T0 w 1219"/>
                <a:gd name="T2" fmla="+- 0 -3490 -3490"/>
                <a:gd name="T3" fmla="*/ -3490 h 3535"/>
                <a:gd name="T4" fmla="+- 0 5518 5300"/>
                <a:gd name="T5" fmla="*/ T4 w 1219"/>
                <a:gd name="T6" fmla="+- 0 -3490 -3490"/>
                <a:gd name="T7" fmla="*/ -3490 h 3535"/>
                <a:gd name="T8" fmla="+- 0 5518 5300"/>
                <a:gd name="T9" fmla="*/ T8 w 1219"/>
                <a:gd name="T10" fmla="+- 0 -1038 -3490"/>
                <a:gd name="T11" fmla="*/ -1038 h 3535"/>
                <a:gd name="T12" fmla="+- 0 5300 5300"/>
                <a:gd name="T13" fmla="*/ T12 w 1219"/>
                <a:gd name="T14" fmla="+- 0 -1255 -3490"/>
                <a:gd name="T15" fmla="*/ -1255 h 3535"/>
                <a:gd name="T16" fmla="+- 0 5300 5300"/>
                <a:gd name="T17" fmla="*/ T16 w 1219"/>
                <a:gd name="T18" fmla="+- 0 -560 -3490"/>
                <a:gd name="T19" fmla="*/ -560 h 3535"/>
                <a:gd name="T20" fmla="+- 0 5905 5300"/>
                <a:gd name="T21" fmla="*/ T20 w 1219"/>
                <a:gd name="T22" fmla="+- 0 45 -3490"/>
                <a:gd name="T23" fmla="*/ 45 h 3535"/>
                <a:gd name="T24" fmla="+- 0 5910 5300"/>
                <a:gd name="T25" fmla="*/ T24 w 1219"/>
                <a:gd name="T26" fmla="+- 0 41 -3490"/>
                <a:gd name="T27" fmla="*/ 41 h 3535"/>
                <a:gd name="T28" fmla="+- 0 5914 5300"/>
                <a:gd name="T29" fmla="*/ T28 w 1219"/>
                <a:gd name="T30" fmla="+- 0 45 -3490"/>
                <a:gd name="T31" fmla="*/ 45 h 3535"/>
                <a:gd name="T32" fmla="+- 0 6519 5300"/>
                <a:gd name="T33" fmla="*/ T32 w 1219"/>
                <a:gd name="T34" fmla="+- 0 -560 -3490"/>
                <a:gd name="T35" fmla="*/ -560 h 3535"/>
                <a:gd name="T36" fmla="+- 0 6519 5300"/>
                <a:gd name="T37" fmla="*/ T36 w 1219"/>
                <a:gd name="T38" fmla="+- 0 -1255 -3490"/>
                <a:gd name="T39" fmla="*/ -1255 h 3535"/>
                <a:gd name="T40" fmla="+- 0 6301 5300"/>
                <a:gd name="T41" fmla="*/ T40 w 1219"/>
                <a:gd name="T42" fmla="+- 0 -1038 -3490"/>
                <a:gd name="T43" fmla="*/ -1038 h 3535"/>
                <a:gd name="T44" fmla="+- 0 6301 5300"/>
                <a:gd name="T45" fmla="*/ T44 w 1219"/>
                <a:gd name="T46" fmla="+- 0 -3490 -3490"/>
                <a:gd name="T47" fmla="*/ -3490 h 35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219" h="3535">
                  <a:moveTo>
                    <a:pt x="1001" y="0"/>
                  </a:moveTo>
                  <a:lnTo>
                    <a:pt x="218" y="0"/>
                  </a:lnTo>
                  <a:lnTo>
                    <a:pt x="218" y="2452"/>
                  </a:lnTo>
                  <a:lnTo>
                    <a:pt x="0" y="2235"/>
                  </a:lnTo>
                  <a:lnTo>
                    <a:pt x="0" y="2930"/>
                  </a:lnTo>
                  <a:lnTo>
                    <a:pt x="605" y="3535"/>
                  </a:lnTo>
                  <a:lnTo>
                    <a:pt x="610" y="3531"/>
                  </a:lnTo>
                  <a:lnTo>
                    <a:pt x="614" y="3535"/>
                  </a:lnTo>
                  <a:lnTo>
                    <a:pt x="1219" y="2930"/>
                  </a:lnTo>
                  <a:lnTo>
                    <a:pt x="1219" y="2235"/>
                  </a:lnTo>
                  <a:lnTo>
                    <a:pt x="1001" y="2452"/>
                  </a:lnTo>
                  <a:lnTo>
                    <a:pt x="1001" y="0"/>
                  </a:lnTo>
                  <a:close/>
                </a:path>
              </a:pathLst>
            </a:custGeom>
            <a:solidFill>
              <a:srgbClr val="40BB98"/>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sysClr val="windowText" lastClr="000000"/>
                </a:solidFill>
                <a:effectLst/>
                <a:uLnTx/>
                <a:uFillTx/>
              </a:endParaRPr>
            </a:p>
          </p:txBody>
        </p:sp>
        <p:pic>
          <p:nvPicPr>
            <p:cNvPr id="15" name="Picture 1014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62" y="-3490"/>
              <a:ext cx="784" cy="1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reeform 10142"/>
            <p:cNvSpPr>
              <a:spLocks/>
            </p:cNvSpPr>
            <p:nvPr/>
          </p:nvSpPr>
          <p:spPr bwMode="auto">
            <a:xfrm>
              <a:off x="6659" y="-2628"/>
              <a:ext cx="3313" cy="1219"/>
            </a:xfrm>
            <a:custGeom>
              <a:avLst/>
              <a:gdLst>
                <a:gd name="T0" fmla="+- 0 9367 6660"/>
                <a:gd name="T1" fmla="*/ T0 w 3313"/>
                <a:gd name="T2" fmla="+- 0 -2628 -2628"/>
                <a:gd name="T3" fmla="*/ -2628 h 1219"/>
                <a:gd name="T4" fmla="+- 0 8672 6660"/>
                <a:gd name="T5" fmla="*/ T4 w 3313"/>
                <a:gd name="T6" fmla="+- 0 -2628 -2628"/>
                <a:gd name="T7" fmla="*/ -2628 h 1219"/>
                <a:gd name="T8" fmla="+- 0 8906 6660"/>
                <a:gd name="T9" fmla="*/ T8 w 3313"/>
                <a:gd name="T10" fmla="+- 0 -2394 -2628"/>
                <a:gd name="T11" fmla="*/ -2394 h 1219"/>
                <a:gd name="T12" fmla="+- 0 6660 6660"/>
                <a:gd name="T13" fmla="*/ T12 w 3313"/>
                <a:gd name="T14" fmla="+- 0 -2394 -2628"/>
                <a:gd name="T15" fmla="*/ -2394 h 1219"/>
                <a:gd name="T16" fmla="+- 0 6692 6660"/>
                <a:gd name="T17" fmla="*/ T16 w 3313"/>
                <a:gd name="T18" fmla="+- 0 -2324 -2628"/>
                <a:gd name="T19" fmla="*/ -2324 h 1219"/>
                <a:gd name="T20" fmla="+- 0 6728 6660"/>
                <a:gd name="T21" fmla="*/ T20 w 3313"/>
                <a:gd name="T22" fmla="+- 0 -2256 -2628"/>
                <a:gd name="T23" fmla="*/ -2256 h 1219"/>
                <a:gd name="T24" fmla="+- 0 6767 6660"/>
                <a:gd name="T25" fmla="*/ T24 w 3313"/>
                <a:gd name="T26" fmla="+- 0 -2190 -2628"/>
                <a:gd name="T27" fmla="*/ -2190 h 1219"/>
                <a:gd name="T28" fmla="+- 0 6811 6660"/>
                <a:gd name="T29" fmla="*/ T28 w 3313"/>
                <a:gd name="T30" fmla="+- 0 -2127 -2628"/>
                <a:gd name="T31" fmla="*/ -2127 h 1219"/>
                <a:gd name="T32" fmla="+- 0 6858 6660"/>
                <a:gd name="T33" fmla="*/ T32 w 3313"/>
                <a:gd name="T34" fmla="+- 0 -2067 -2628"/>
                <a:gd name="T35" fmla="*/ -2067 h 1219"/>
                <a:gd name="T36" fmla="+- 0 6909 6660"/>
                <a:gd name="T37" fmla="*/ T36 w 3313"/>
                <a:gd name="T38" fmla="+- 0 -2010 -2628"/>
                <a:gd name="T39" fmla="*/ -2010 h 1219"/>
                <a:gd name="T40" fmla="+- 0 6962 6660"/>
                <a:gd name="T41" fmla="*/ T40 w 3313"/>
                <a:gd name="T42" fmla="+- 0 -1957 -2628"/>
                <a:gd name="T43" fmla="*/ -1957 h 1219"/>
                <a:gd name="T44" fmla="+- 0 7019 6660"/>
                <a:gd name="T45" fmla="*/ T44 w 3313"/>
                <a:gd name="T46" fmla="+- 0 -1906 -2628"/>
                <a:gd name="T47" fmla="*/ -1906 h 1219"/>
                <a:gd name="T48" fmla="+- 0 7079 6660"/>
                <a:gd name="T49" fmla="*/ T48 w 3313"/>
                <a:gd name="T50" fmla="+- 0 -1859 -2628"/>
                <a:gd name="T51" fmla="*/ -1859 h 1219"/>
                <a:gd name="T52" fmla="+- 0 7142 6660"/>
                <a:gd name="T53" fmla="*/ T52 w 3313"/>
                <a:gd name="T54" fmla="+- 0 -1815 -2628"/>
                <a:gd name="T55" fmla="*/ -1815 h 1219"/>
                <a:gd name="T56" fmla="+- 0 7208 6660"/>
                <a:gd name="T57" fmla="*/ T56 w 3313"/>
                <a:gd name="T58" fmla="+- 0 -1775 -2628"/>
                <a:gd name="T59" fmla="*/ -1775 h 1219"/>
                <a:gd name="T60" fmla="+- 0 7276 6660"/>
                <a:gd name="T61" fmla="*/ T60 w 3313"/>
                <a:gd name="T62" fmla="+- 0 -1740 -2628"/>
                <a:gd name="T63" fmla="*/ -1740 h 1219"/>
                <a:gd name="T64" fmla="+- 0 7346 6660"/>
                <a:gd name="T65" fmla="*/ T64 w 3313"/>
                <a:gd name="T66" fmla="+- 0 -1708 -2628"/>
                <a:gd name="T67" fmla="*/ -1708 h 1219"/>
                <a:gd name="T68" fmla="+- 0 7422 6660"/>
                <a:gd name="T69" fmla="*/ T68 w 3313"/>
                <a:gd name="T70" fmla="+- 0 -1679 -2628"/>
                <a:gd name="T71" fmla="*/ -1679 h 1219"/>
                <a:gd name="T72" fmla="+- 0 7501 6660"/>
                <a:gd name="T73" fmla="*/ T72 w 3313"/>
                <a:gd name="T74" fmla="+- 0 -1655 -2628"/>
                <a:gd name="T75" fmla="*/ -1655 h 1219"/>
                <a:gd name="T76" fmla="+- 0 7581 6660"/>
                <a:gd name="T77" fmla="*/ T76 w 3313"/>
                <a:gd name="T78" fmla="+- 0 -1636 -2628"/>
                <a:gd name="T79" fmla="*/ -1636 h 1219"/>
                <a:gd name="T80" fmla="+- 0 7664 6660"/>
                <a:gd name="T81" fmla="*/ T80 w 3313"/>
                <a:gd name="T82" fmla="+- 0 -1622 -2628"/>
                <a:gd name="T83" fmla="*/ -1622 h 1219"/>
                <a:gd name="T84" fmla="+- 0 7748 6660"/>
                <a:gd name="T85" fmla="*/ T84 w 3313"/>
                <a:gd name="T86" fmla="+- 0 -1614 -2628"/>
                <a:gd name="T87" fmla="*/ -1614 h 1219"/>
                <a:gd name="T88" fmla="+- 0 7834 6660"/>
                <a:gd name="T89" fmla="*/ T88 w 3313"/>
                <a:gd name="T90" fmla="+- 0 -1611 -2628"/>
                <a:gd name="T91" fmla="*/ -1611 h 1219"/>
                <a:gd name="T92" fmla="+- 0 8873 6660"/>
                <a:gd name="T93" fmla="*/ T92 w 3313"/>
                <a:gd name="T94" fmla="+- 0 -1611 -2628"/>
                <a:gd name="T95" fmla="*/ -1611 h 1219"/>
                <a:gd name="T96" fmla="+- 0 8672 6660"/>
                <a:gd name="T97" fmla="*/ T96 w 3313"/>
                <a:gd name="T98" fmla="+- 0 -1409 -2628"/>
                <a:gd name="T99" fmla="*/ -1409 h 1219"/>
                <a:gd name="T100" fmla="+- 0 9367 6660"/>
                <a:gd name="T101" fmla="*/ T100 w 3313"/>
                <a:gd name="T102" fmla="+- 0 -1409 -2628"/>
                <a:gd name="T103" fmla="*/ -1409 h 1219"/>
                <a:gd name="T104" fmla="+- 0 9972 6660"/>
                <a:gd name="T105" fmla="*/ T104 w 3313"/>
                <a:gd name="T106" fmla="+- 0 -2014 -2628"/>
                <a:gd name="T107" fmla="*/ -2014 h 1219"/>
                <a:gd name="T108" fmla="+- 0 9968 6660"/>
                <a:gd name="T109" fmla="*/ T108 w 3313"/>
                <a:gd name="T110" fmla="+- 0 -2018 -2628"/>
                <a:gd name="T111" fmla="*/ -2018 h 1219"/>
                <a:gd name="T112" fmla="+- 0 9972 6660"/>
                <a:gd name="T113" fmla="*/ T112 w 3313"/>
                <a:gd name="T114" fmla="+- 0 -2023 -2628"/>
                <a:gd name="T115" fmla="*/ -2023 h 1219"/>
                <a:gd name="T116" fmla="+- 0 9367 6660"/>
                <a:gd name="T117" fmla="*/ T116 w 3313"/>
                <a:gd name="T118" fmla="+- 0 -2628 -2628"/>
                <a:gd name="T119" fmla="*/ -2628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3313" h="1219">
                  <a:moveTo>
                    <a:pt x="2707" y="0"/>
                  </a:moveTo>
                  <a:lnTo>
                    <a:pt x="2012" y="0"/>
                  </a:lnTo>
                  <a:lnTo>
                    <a:pt x="2246" y="234"/>
                  </a:lnTo>
                  <a:lnTo>
                    <a:pt x="0" y="234"/>
                  </a:lnTo>
                  <a:lnTo>
                    <a:pt x="32" y="304"/>
                  </a:lnTo>
                  <a:lnTo>
                    <a:pt x="68" y="372"/>
                  </a:lnTo>
                  <a:lnTo>
                    <a:pt x="107" y="438"/>
                  </a:lnTo>
                  <a:lnTo>
                    <a:pt x="151" y="501"/>
                  </a:lnTo>
                  <a:lnTo>
                    <a:pt x="198" y="561"/>
                  </a:lnTo>
                  <a:lnTo>
                    <a:pt x="249" y="618"/>
                  </a:lnTo>
                  <a:lnTo>
                    <a:pt x="302" y="671"/>
                  </a:lnTo>
                  <a:lnTo>
                    <a:pt x="359" y="722"/>
                  </a:lnTo>
                  <a:lnTo>
                    <a:pt x="419" y="769"/>
                  </a:lnTo>
                  <a:lnTo>
                    <a:pt x="482" y="813"/>
                  </a:lnTo>
                  <a:lnTo>
                    <a:pt x="548" y="853"/>
                  </a:lnTo>
                  <a:lnTo>
                    <a:pt x="616" y="888"/>
                  </a:lnTo>
                  <a:lnTo>
                    <a:pt x="686" y="920"/>
                  </a:lnTo>
                  <a:lnTo>
                    <a:pt x="762" y="949"/>
                  </a:lnTo>
                  <a:lnTo>
                    <a:pt x="841" y="973"/>
                  </a:lnTo>
                  <a:lnTo>
                    <a:pt x="921" y="992"/>
                  </a:lnTo>
                  <a:lnTo>
                    <a:pt x="1004" y="1006"/>
                  </a:lnTo>
                  <a:lnTo>
                    <a:pt x="1088" y="1014"/>
                  </a:lnTo>
                  <a:lnTo>
                    <a:pt x="1174" y="1017"/>
                  </a:lnTo>
                  <a:lnTo>
                    <a:pt x="2213" y="1017"/>
                  </a:lnTo>
                  <a:lnTo>
                    <a:pt x="2012" y="1219"/>
                  </a:lnTo>
                  <a:lnTo>
                    <a:pt x="2707" y="1219"/>
                  </a:lnTo>
                  <a:lnTo>
                    <a:pt x="3312" y="614"/>
                  </a:lnTo>
                  <a:lnTo>
                    <a:pt x="3308" y="610"/>
                  </a:lnTo>
                  <a:lnTo>
                    <a:pt x="3312" y="605"/>
                  </a:lnTo>
                  <a:lnTo>
                    <a:pt x="2707" y="0"/>
                  </a:lnTo>
                  <a:close/>
                </a:path>
              </a:pathLst>
            </a:custGeom>
            <a:solidFill>
              <a:srgbClr val="10A1BD"/>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17" name="Text Box 10141"/>
            <p:cNvSpPr txBox="1">
              <a:spLocks noChangeArrowheads="1"/>
            </p:cNvSpPr>
            <p:nvPr/>
          </p:nvSpPr>
          <p:spPr bwMode="auto">
            <a:xfrm>
              <a:off x="2487" y="-2332"/>
              <a:ext cx="1756" cy="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118745" defTabSz="914400" eaLnBrk="1" fontAlgn="auto" latinLnBrk="0" hangingPunct="1">
                <a:lnSpc>
                  <a:spcPct val="87000"/>
                </a:lnSpc>
                <a:spcBef>
                  <a:spcPts val="95"/>
                </a:spcBef>
                <a:spcAft>
                  <a:spcPts val="0"/>
                </a:spcAft>
                <a:buClrTx/>
                <a:buSzTx/>
                <a:buFontTx/>
                <a:buNone/>
                <a:tabLst/>
                <a:defRPr sz="1200" b="1">
                  <a:ln>
                    <a:noFill/>
                  </a:ln>
                  <a:solidFill>
                    <a:srgbClr val="FFFFFF"/>
                  </a:solidFill>
                  <a:effectLst/>
                  <a:uLnTx/>
                  <a:uFillTx/>
                  <a:latin typeface="Verdana"/>
                  <a:ea typeface="Trebuchet MS"/>
                  <a:cs typeface="Trebuchet MS"/>
                </a:defRPr>
              </a:pPr>
              <a:r>
                <a:t>Physical Dimensions of Aging</a:t>
              </a:r>
              <a:endParaRPr kumimoji="0" lang="tr-TR" sz="1100" b="0" i="0" u="none" strike="noStrike" kern="0" cap="none" spc="0" normalizeH="0" baseline="0" noProof="0" dirty="0">
                <a:ln>
                  <a:noFill/>
                </a:ln>
                <a:solidFill>
                  <a:sysClr val="windowText" lastClr="000000"/>
                </a:solidFill>
                <a:effectLst/>
                <a:uLnTx/>
                <a:uFillTx/>
                <a:latin typeface="Trebuchet MS"/>
                <a:ea typeface="Trebuchet MS"/>
                <a:cs typeface="Trebuchet MS"/>
              </a:endParaRPr>
            </a:p>
          </p:txBody>
        </p:sp>
        <p:sp>
          <p:nvSpPr>
            <p:cNvPr id="18" name="Text Box 10140"/>
            <p:cNvSpPr txBox="1">
              <a:spLocks noChangeArrowheads="1"/>
            </p:cNvSpPr>
            <p:nvPr/>
          </p:nvSpPr>
          <p:spPr bwMode="auto">
            <a:xfrm>
              <a:off x="7637" y="-2319"/>
              <a:ext cx="1665" cy="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3175" lvl="0" indent="89535" defTabSz="914400" eaLnBrk="1" fontAlgn="auto" latinLnBrk="0" hangingPunct="1">
                <a:lnSpc>
                  <a:spcPct val="87000"/>
                </a:lnSpc>
                <a:spcBef>
                  <a:spcPts val="95"/>
                </a:spcBef>
                <a:spcAft>
                  <a:spcPts val="0"/>
                </a:spcAft>
                <a:buClrTx/>
                <a:buSzTx/>
                <a:buFontTx/>
                <a:buNone/>
                <a:tabLst/>
                <a:defRPr sz="1200" b="1">
                  <a:ln>
                    <a:noFill/>
                  </a:ln>
                  <a:solidFill>
                    <a:srgbClr val="FFFFFF"/>
                  </a:solidFill>
                  <a:effectLst/>
                  <a:uLnTx/>
                  <a:uFillTx/>
                  <a:latin typeface="Verdana"/>
                  <a:ea typeface="Trebuchet MS"/>
                  <a:cs typeface="Trebuchet MS"/>
                </a:defRPr>
              </a:pPr>
              <a:r>
                <a:t>Social Dimensions of Aging</a:t>
              </a:r>
              <a:endParaRPr kumimoji="0" lang="tr-TR" sz="1100" b="0" i="0" u="none" strike="noStrike" kern="0" cap="none" spc="0" normalizeH="0" baseline="0" noProof="0">
                <a:ln>
                  <a:noFill/>
                </a:ln>
                <a:solidFill>
                  <a:sysClr val="windowText" lastClr="000000"/>
                </a:solidFill>
                <a:effectLst/>
                <a:uLnTx/>
                <a:uFillTx/>
                <a:latin typeface="Trebuchet MS"/>
                <a:ea typeface="Trebuchet MS"/>
                <a:cs typeface="Trebuchet MS"/>
              </a:endParaRPr>
            </a:p>
          </p:txBody>
        </p:sp>
      </p:grpSp>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spcAft>
                <a:spcPts val="0"/>
              </a:spcAft>
              <a:defRPr sz="1200" b="1">
                <a:solidFill>
                  <a:srgbClr val="FFFFFF"/>
                </a:solidFill>
                <a:effectLst/>
                <a:latin typeface="Verdana"/>
                <a:ea typeface="Trebuchet MS"/>
                <a:cs typeface="Trebuchet MS"/>
              </a:defRPr>
            </a:pPr>
            <a:r>
              <a:rPr dirty="0"/>
              <a:t>Social Policies</a:t>
            </a:r>
            <a:endParaRPr lang="tr-TR" sz="1100" dirty="0">
              <a:effectLst/>
              <a:latin typeface="Trebuchet MS"/>
              <a:ea typeface="Trebuchet MS"/>
              <a:cs typeface="Trebuchet MS"/>
            </a:endParaRPr>
          </a:p>
        </p:txBody>
      </p:sp>
      <p:sp>
        <p:nvSpPr>
          <p:cNvPr id="10" name="Metin kutusu 9"/>
          <p:cNvSpPr txBox="1"/>
          <p:nvPr/>
        </p:nvSpPr>
        <p:spPr>
          <a:xfrm>
            <a:off x="2516265" y="5589240"/>
            <a:ext cx="4536504" cy="584775"/>
          </a:xfrm>
          <a:prstGeom prst="rect">
            <a:avLst/>
          </a:prstGeom>
          <a:noFill/>
        </p:spPr>
        <p:txBody>
          <a:bodyPr wrap="square">
            <a:spAutoFit/>
          </a:bodyPr>
          <a:lstStyle/>
          <a:p>
            <a:pPr algn="ctr">
              <a:defRPr sz="3200" b="1">
                <a:solidFill>
                  <a:srgbClr val="FF0000"/>
                </a:solidFill>
                <a:effectLst>
                  <a:outerShdw blurRad="38100" dist="38100" dir="2700000" algn="tl">
                    <a:srgbClr val="000000">
                      <a:alpha val="43137"/>
                    </a:srgbClr>
                  </a:outerShdw>
                </a:effectLst>
              </a:defRPr>
            </a:pPr>
            <a:r>
              <a:t>SOCIAL AGING</a:t>
            </a:r>
            <a:endParaRPr lang="tr-TR" sz="3200" b="1" dirty="0">
              <a:solidFill>
                <a:srgbClr val="FF0000"/>
              </a:solidFill>
              <a:effectLst>
                <a:outerShdw blurRad="38100" dist="38100" dir="2700000" algn="tl">
                  <a:srgbClr val="000000">
                    <a:alpha val="43137"/>
                  </a:srgbClr>
                </a:outerShdw>
              </a:effectLst>
            </a:endParaRPr>
          </a:p>
        </p:txBody>
      </p:sp>
      <p:sp>
        <p:nvSpPr>
          <p:cNvPr id="2" name="Dikdörtgen 1"/>
          <p:cNvSpPr/>
          <p:nvPr/>
        </p:nvSpPr>
        <p:spPr>
          <a:xfrm>
            <a:off x="1043608" y="1257948"/>
            <a:ext cx="7560840" cy="1569660"/>
          </a:xfrm>
          <a:prstGeom prst="rect">
            <a:avLst/>
          </a:prstGeom>
        </p:spPr>
        <p:txBody>
          <a:bodyPr wrap="square">
            <a:spAutoFit/>
          </a:bodyPr>
          <a:lstStyle/>
          <a:p>
            <a:r>
              <a:rPr lang="en-US" sz="2400" dirty="0"/>
              <a:t>The perspectives of societies on the old age period and the aging process are often reflected in social policies and also determine the form and future of the services to be provided to the elderly on the basis of social inclusion.</a:t>
            </a:r>
          </a:p>
        </p:txBody>
      </p:sp>
    </p:spTree>
    <p:extLst>
      <p:ext uri="{BB962C8B-B14F-4D97-AF65-F5344CB8AC3E}">
        <p14:creationId xmlns:p14="http://schemas.microsoft.com/office/powerpoint/2010/main" xmlns="" val="4205758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Metin kutusu 2"/>
          <p:cNvSpPr txBox="1"/>
          <p:nvPr/>
        </p:nvSpPr>
        <p:spPr>
          <a:xfrm>
            <a:off x="3347864" y="2055039"/>
            <a:ext cx="5328592" cy="2123658"/>
          </a:xfrm>
          <a:prstGeom prst="rect">
            <a:avLst/>
          </a:prstGeom>
          <a:noFill/>
        </p:spPr>
        <p:txBody>
          <a:bodyPr wrap="square">
            <a:spAutoFit/>
          </a:bodyPr>
          <a:lstStyle/>
          <a:p>
            <a:pPr algn="just">
              <a:defRPr i="1">
                <a:solidFill>
                  <a:srgbClr val="212121"/>
                </a:solidFill>
                <a:latin typeface="Times New Roman"/>
                <a:ea typeface="Times New Roman"/>
              </a:defRPr>
            </a:pPr>
            <a:r>
              <a:rPr sz="2200" dirty="0"/>
              <a:t>As of 2021, the old-age pension is 864.89 liras within the scope of Salary to the Needy, Powerless and Orphaned Turkish Citizens who are over the age of 65. In 2020, nearly 820,933 people benefited from old age pension. </a:t>
            </a:r>
            <a:endParaRPr lang="tr-TR" sz="2200" i="1" dirty="0">
              <a:solidFill>
                <a:srgbClr val="212121"/>
              </a:solidFill>
              <a:latin typeface="Times New Roman"/>
              <a:ea typeface="Times New Roman"/>
            </a:endParaRPr>
          </a:p>
        </p:txBody>
      </p:sp>
      <p:sp>
        <p:nvSpPr>
          <p:cNvPr id="4" name="Metin kutusu 3"/>
          <p:cNvSpPr txBox="1"/>
          <p:nvPr/>
        </p:nvSpPr>
        <p:spPr>
          <a:xfrm>
            <a:off x="611560" y="4293096"/>
            <a:ext cx="5629298" cy="461665"/>
          </a:xfrm>
          <a:prstGeom prst="rect">
            <a:avLst/>
          </a:prstGeom>
          <a:noFill/>
        </p:spPr>
        <p:txBody>
          <a:bodyPr wrap="none">
            <a:spAutoFit/>
          </a:bodyPr>
          <a:lstStyle/>
          <a:p>
            <a:r>
              <a:rPr lang="tr-TR" sz="2400" b="1" dirty="0" smtClean="0"/>
              <a:t>2. </a:t>
            </a:r>
            <a:r>
              <a:rPr sz="2400" b="1" dirty="0" smtClean="0"/>
              <a:t>Disabled </a:t>
            </a:r>
            <a:r>
              <a:rPr sz="2400" b="1" dirty="0"/>
              <a:t>and Elderly Home Care Service </a:t>
            </a:r>
            <a:endParaRPr lang="tr-TR" sz="2400" b="1" dirty="0"/>
          </a:p>
        </p:txBody>
      </p:sp>
      <p:pic>
        <p:nvPicPr>
          <p:cNvPr id="1026" name="Picture 2" descr="Yaşlılık maaşı ne kadar? 65 yaş maaşı nasıl alınır, başvuru şartları... -  Ekonomi Haberler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155765"/>
            <a:ext cx="2173966" cy="165903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xmlns="" val="3635909542"/>
              </p:ext>
            </p:extLst>
          </p:nvPr>
        </p:nvGraphicFramePr>
        <p:xfrm>
          <a:off x="1043608" y="4869160"/>
          <a:ext cx="6984776" cy="1219200"/>
        </p:xfrm>
        <a:graphic>
          <a:graphicData uri="http://schemas.openxmlformats.org/drawingml/2006/table">
            <a:tbl>
              <a:tblPr firstRow="1" firstCol="1" lastRow="1" lastCol="1" bandRow="1" bandCol="1"/>
              <a:tblGrid>
                <a:gridCol w="1921058"/>
                <a:gridCol w="2250541"/>
                <a:gridCol w="2813177"/>
              </a:tblGrid>
              <a:tr h="240030">
                <a:tc>
                  <a:txBody>
                    <a:bodyPr/>
                    <a:lstStyle/>
                    <a:p>
                      <a:pPr marL="540385" marR="530860" algn="ctr">
                        <a:spcBef>
                          <a:spcPts val="5"/>
                        </a:spcBef>
                        <a:spcAft>
                          <a:spcPts val="0"/>
                        </a:spcAft>
                        <a:defRPr sz="2000">
                          <a:effectLst/>
                          <a:latin typeface="Times New Roman"/>
                          <a:ea typeface="Times New Roman"/>
                          <a:cs typeface="Times New Roman"/>
                        </a:defRPr>
                      </a:pPr>
                      <a:r>
                        <a:rPr dirty="0"/>
                        <a:t>Year</a:t>
                      </a:r>
                      <a:endParaRPr lang="tr-TR" sz="2000" dirty="0">
                        <a:effectLst/>
                        <a:latin typeface="Times New Roman"/>
                        <a:ea typeface="Times New Roman"/>
                        <a:cs typeface="Times New Roman"/>
                      </a:endParaRPr>
                    </a:p>
                  </a:txBody>
                  <a:tcPr marL="0" marR="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c>
                  <a:txBody>
                    <a:bodyPr/>
                    <a:lstStyle/>
                    <a:p>
                      <a:pPr marL="548005" marR="541655" algn="ctr">
                        <a:spcBef>
                          <a:spcPts val="5"/>
                        </a:spcBef>
                        <a:spcAft>
                          <a:spcPts val="0"/>
                        </a:spcAft>
                        <a:defRPr sz="2000">
                          <a:effectLst/>
                          <a:latin typeface="Times New Roman"/>
                          <a:ea typeface="Times New Roman"/>
                          <a:cs typeface="Times New Roman"/>
                        </a:defRPr>
                      </a:pPr>
                      <a:r>
                        <a:rPr dirty="0"/>
                        <a:t>No. of Accessible Rooms</a:t>
                      </a:r>
                    </a:p>
                  </a:txBody>
                  <a:tcPr marL="0" marR="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c>
                  <a:txBody>
                    <a:bodyPr/>
                    <a:lstStyle/>
                    <a:p>
                      <a:pPr marL="392430" marR="387350" algn="ctr">
                        <a:spcBef>
                          <a:spcPts val="5"/>
                        </a:spcBef>
                        <a:spcAft>
                          <a:spcPts val="0"/>
                        </a:spcAft>
                        <a:defRPr sz="2000">
                          <a:effectLst/>
                          <a:latin typeface="Times New Roman"/>
                          <a:ea typeface="Times New Roman"/>
                          <a:cs typeface="Times New Roman"/>
                        </a:defRPr>
                      </a:pPr>
                      <a:r>
                        <a:t>Payment Amount (Million TL)</a:t>
                      </a:r>
                    </a:p>
                  </a:txBody>
                  <a:tcPr marL="0" marR="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r>
              <a:tr h="241935">
                <a:tc>
                  <a:txBody>
                    <a:bodyPr/>
                    <a:lstStyle/>
                    <a:p>
                      <a:pPr marL="539750" marR="530860" algn="ctr">
                        <a:spcBef>
                          <a:spcPts val="15"/>
                        </a:spcBef>
                        <a:spcAft>
                          <a:spcPts val="0"/>
                        </a:spcAft>
                        <a:defRPr sz="2000">
                          <a:effectLst/>
                          <a:latin typeface="Times New Roman"/>
                          <a:ea typeface="Times New Roman"/>
                          <a:cs typeface="Times New Roman"/>
                        </a:defRPr>
                      </a:pPr>
                      <a:r>
                        <a:t>2020</a:t>
                      </a:r>
                    </a:p>
                  </a:txBody>
                  <a:tcPr marL="0" marR="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548005" marR="540385" algn="ctr">
                        <a:spcBef>
                          <a:spcPts val="15"/>
                        </a:spcBef>
                        <a:spcAft>
                          <a:spcPts val="0"/>
                        </a:spcAft>
                        <a:defRPr sz="2000">
                          <a:effectLst/>
                          <a:latin typeface="Times New Roman"/>
                          <a:ea typeface="Times New Roman"/>
                          <a:cs typeface="Times New Roman"/>
                        </a:defRPr>
                      </a:pPr>
                      <a:r>
                        <a:t>535,805</a:t>
                      </a:r>
                    </a:p>
                  </a:txBody>
                  <a:tcPr marL="0" marR="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392430" marR="385445" algn="ctr">
                        <a:spcBef>
                          <a:spcPts val="15"/>
                        </a:spcBef>
                        <a:spcAft>
                          <a:spcPts val="0"/>
                        </a:spcAft>
                        <a:defRPr sz="2000">
                          <a:effectLst/>
                          <a:latin typeface="Times New Roman"/>
                          <a:ea typeface="Times New Roman"/>
                          <a:cs typeface="Times New Roman"/>
                        </a:defRPr>
                      </a:pPr>
                      <a:r>
                        <a:rPr dirty="0"/>
                        <a:t>$9,474</a:t>
                      </a:r>
                    </a:p>
                  </a:txBody>
                  <a:tcPr marL="0" marR="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
        <p:nvSpPr>
          <p:cNvPr id="6" name="Dikdörtgen 5"/>
          <p:cNvSpPr/>
          <p:nvPr/>
        </p:nvSpPr>
        <p:spPr>
          <a:xfrm>
            <a:off x="628349" y="1269547"/>
            <a:ext cx="5717143" cy="461665"/>
          </a:xfrm>
          <a:prstGeom prst="rect">
            <a:avLst/>
          </a:prstGeom>
        </p:spPr>
        <p:txBody>
          <a:bodyPr wrap="none">
            <a:spAutoFit/>
          </a:bodyPr>
          <a:lstStyle/>
          <a:p>
            <a:r>
              <a:rPr lang="en-US" sz="2400" b="1" dirty="0"/>
              <a:t>1. Old Age Pension Under the Law No. 2022</a:t>
            </a:r>
          </a:p>
        </p:txBody>
      </p:sp>
    </p:spTree>
    <p:extLst>
      <p:ext uri="{BB962C8B-B14F-4D97-AF65-F5344CB8AC3E}">
        <p14:creationId xmlns:p14="http://schemas.microsoft.com/office/powerpoint/2010/main" xmlns="" val="4080478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Metin kutusu 2"/>
          <p:cNvSpPr txBox="1"/>
          <p:nvPr/>
        </p:nvSpPr>
        <p:spPr>
          <a:xfrm>
            <a:off x="3491880" y="2204864"/>
            <a:ext cx="5256584" cy="2554545"/>
          </a:xfrm>
          <a:prstGeom prst="rect">
            <a:avLst/>
          </a:prstGeom>
          <a:noFill/>
        </p:spPr>
        <p:txBody>
          <a:bodyPr wrap="square">
            <a:spAutoFit/>
          </a:bodyPr>
          <a:lstStyle/>
          <a:p>
            <a:pPr algn="just">
              <a:defRPr i="1">
                <a:solidFill>
                  <a:srgbClr val="212121"/>
                </a:solidFill>
                <a:latin typeface="Times New Roman"/>
                <a:ea typeface="Times New Roman"/>
              </a:defRPr>
            </a:pPr>
            <a:r>
              <a:rPr sz="2000" dirty="0"/>
              <a:t>In the ninth paragraph added by Law No. 6637; It is a service that covers the operators of each transportation vehicle and private sea transportation vehicle that provides urban public transportation services belonging to private individuals or companies authorized by the municipalities, which have the obligation to travel free of charge. </a:t>
            </a:r>
            <a:endParaRPr lang="tr-TR" sz="2000" i="1" dirty="0">
              <a:solidFill>
                <a:srgbClr val="212121"/>
              </a:solidFill>
              <a:latin typeface="Times New Roman"/>
              <a:ea typeface="Times New Roman"/>
            </a:endParaRPr>
          </a:p>
        </p:txBody>
      </p:sp>
      <p:graphicFrame>
        <p:nvGraphicFramePr>
          <p:cNvPr id="6" name="Tablo 5"/>
          <p:cNvGraphicFramePr>
            <a:graphicFrameLocks noGrp="1"/>
          </p:cNvGraphicFramePr>
          <p:nvPr>
            <p:extLst>
              <p:ext uri="{D42A27DB-BD31-4B8C-83A1-F6EECF244321}">
                <p14:modId xmlns:p14="http://schemas.microsoft.com/office/powerpoint/2010/main" xmlns="" val="4094370047"/>
              </p:ext>
            </p:extLst>
          </p:nvPr>
        </p:nvGraphicFramePr>
        <p:xfrm>
          <a:off x="2267744" y="5157192"/>
          <a:ext cx="5544616" cy="822960"/>
        </p:xfrm>
        <a:graphic>
          <a:graphicData uri="http://schemas.openxmlformats.org/drawingml/2006/table">
            <a:tbl>
              <a:tblPr firstRow="1" firstCol="1" lastRow="1" lastCol="1" bandRow="1" bandCol="1"/>
              <a:tblGrid>
                <a:gridCol w="1671951"/>
                <a:gridCol w="3872665"/>
              </a:tblGrid>
              <a:tr h="348615">
                <a:tc>
                  <a:txBody>
                    <a:bodyPr/>
                    <a:lstStyle/>
                    <a:p>
                      <a:pPr marL="608965" algn="l">
                        <a:spcBef>
                          <a:spcPts val="15"/>
                        </a:spcBef>
                        <a:spcAft>
                          <a:spcPts val="0"/>
                        </a:spcAft>
                        <a:defRPr sz="1800" b="1">
                          <a:effectLst/>
                          <a:latin typeface="Times New Roman"/>
                          <a:ea typeface="Times New Roman"/>
                          <a:cs typeface="Times New Roman"/>
                        </a:defRPr>
                      </a:pPr>
                      <a:r>
                        <a:rPr dirty="0"/>
                        <a:t>Year</a:t>
                      </a:r>
                      <a:endParaRPr lang="tr-TR" sz="1800" dirty="0">
                        <a:effectLst/>
                        <a:latin typeface="Times New Roman"/>
                        <a:ea typeface="Times New Roman"/>
                        <a:cs typeface="Times New Roman"/>
                      </a:endParaRP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c>
                  <a:txBody>
                    <a:bodyPr/>
                    <a:lstStyle/>
                    <a:p>
                      <a:pPr marL="801370" marR="1417955" algn="ctr">
                        <a:spcBef>
                          <a:spcPts val="5"/>
                        </a:spcBef>
                        <a:spcAft>
                          <a:spcPts val="0"/>
                        </a:spcAft>
                        <a:defRPr sz="1800" b="1">
                          <a:effectLst/>
                          <a:latin typeface="Times New Roman"/>
                          <a:ea typeface="Times New Roman"/>
                          <a:cs typeface="Times New Roman"/>
                        </a:defRPr>
                      </a:pPr>
                      <a:r>
                        <a:rPr dirty="0"/>
                        <a:t>Transferred Allowance (TL)</a:t>
                      </a:r>
                      <a:endParaRPr lang="tr-TR" sz="1800" dirty="0">
                        <a:effectLst/>
                        <a:latin typeface="Times New Roman"/>
                        <a:ea typeface="Times New Roman"/>
                        <a:cs typeface="Times New Roman"/>
                      </a:endParaRP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r>
              <a:tr h="259715">
                <a:tc>
                  <a:txBody>
                    <a:bodyPr/>
                    <a:lstStyle/>
                    <a:p>
                      <a:pPr marL="593725" algn="l">
                        <a:spcBef>
                          <a:spcPts val="5"/>
                        </a:spcBef>
                        <a:spcAft>
                          <a:spcPts val="0"/>
                        </a:spcAft>
                        <a:defRPr sz="1800">
                          <a:effectLst/>
                          <a:latin typeface="Times New Roman"/>
                          <a:ea typeface="Times New Roman"/>
                          <a:cs typeface="Times New Roman"/>
                        </a:defRPr>
                      </a:pPr>
                      <a:r>
                        <a:t>2020</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801370" marR="1415415" algn="ctr">
                        <a:spcBef>
                          <a:spcPts val="5"/>
                        </a:spcBef>
                        <a:spcAft>
                          <a:spcPts val="0"/>
                        </a:spcAft>
                        <a:defRPr sz="1800">
                          <a:effectLst/>
                          <a:latin typeface="Times New Roman"/>
                          <a:ea typeface="Times New Roman"/>
                          <a:cs typeface="Times New Roman"/>
                        </a:defRPr>
                      </a:pPr>
                      <a:r>
                        <a:t>218,275,890</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
        <p:nvSpPr>
          <p:cNvPr id="8" name="AutoShape 2" descr="Engelli ve yaşlılara ücretsiz ulaşım hakkı verild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Engelli ve yaşlılara ücretsiz ulaşım hakkı verild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6" descr="Engelli ve yaşlılara ücretsiz ulaşım hakkı verild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8" descr="Engelli ve yaşlılara ücretsiz ulaşım hakkı verild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0" descr="Engelli ve yaşlılara ücretsiz ulaşım hakkı verild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AutoShape 12" descr="Şehit yakınları, gazi, gazi yakınları, engelli ve yaşlılara ücretsiz seyahat  hakkı - MEDYA KEŞA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AutoShape 14" descr="Şehit yakınları, gazi, gazi yakınları, engelli ve yaşlılara ücretsiz seyahat  hakkı - MEDYA KEŞA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63" name="Picture 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375" y="2276872"/>
            <a:ext cx="2455441" cy="2418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Dikdörtgen 3"/>
          <p:cNvSpPr/>
          <p:nvPr/>
        </p:nvSpPr>
        <p:spPr>
          <a:xfrm>
            <a:off x="1239962" y="1292671"/>
            <a:ext cx="2734210" cy="461665"/>
          </a:xfrm>
          <a:prstGeom prst="rect">
            <a:avLst/>
          </a:prstGeom>
        </p:spPr>
        <p:txBody>
          <a:bodyPr wrap="none">
            <a:spAutoFit/>
          </a:bodyPr>
          <a:lstStyle/>
          <a:p>
            <a:r>
              <a:rPr lang="en-US" sz="2400" b="1" dirty="0"/>
              <a:t>3. Free Travel Rights</a:t>
            </a:r>
          </a:p>
        </p:txBody>
      </p:sp>
    </p:spTree>
    <p:extLst>
      <p:ext uri="{BB962C8B-B14F-4D97-AF65-F5344CB8AC3E}">
        <p14:creationId xmlns:p14="http://schemas.microsoft.com/office/powerpoint/2010/main" xmlns="" val="3647447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611560" y="1226355"/>
            <a:ext cx="2448272" cy="461665"/>
          </a:xfrm>
          <a:prstGeom prst="rect">
            <a:avLst/>
          </a:prstGeom>
          <a:noFill/>
        </p:spPr>
        <p:txBody>
          <a:bodyPr wrap="square">
            <a:spAutoFit/>
          </a:bodyPr>
          <a:lstStyle/>
          <a:p>
            <a:pPr>
              <a:defRPr>
                <a:solidFill>
                  <a:prstClr val="black"/>
                </a:solidFill>
              </a:defRPr>
            </a:pPr>
            <a:r>
              <a:rPr sz="2400" b="1" dirty="0"/>
              <a:t>4.</a:t>
            </a:r>
            <a:r>
              <a:rPr sz="2400" b="1" dirty="0">
                <a:ea typeface="Times New Roman"/>
              </a:rPr>
              <a:t> Nursing homes</a:t>
            </a:r>
            <a:endParaRPr lang="tr-TR" sz="2400" b="1" dirty="0">
              <a:solidFill>
                <a:prstClr val="black"/>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3210325273"/>
              </p:ext>
            </p:extLst>
          </p:nvPr>
        </p:nvGraphicFramePr>
        <p:xfrm>
          <a:off x="518503" y="3717032"/>
          <a:ext cx="8157954" cy="2377440"/>
        </p:xfrm>
        <a:graphic>
          <a:graphicData uri="http://schemas.openxmlformats.org/drawingml/2006/table">
            <a:tbl>
              <a:tblPr firstRow="1" firstCol="1" lastRow="1" lastCol="1" bandRow="1" bandCol="1"/>
              <a:tblGrid>
                <a:gridCol w="1893257"/>
                <a:gridCol w="2232248"/>
                <a:gridCol w="1761678"/>
                <a:gridCol w="2270771"/>
              </a:tblGrid>
              <a:tr h="256553">
                <a:tc>
                  <a:txBody>
                    <a:bodyPr/>
                    <a:lstStyle/>
                    <a:p>
                      <a:pPr marL="354330" marR="268605" algn="ctr">
                        <a:spcBef>
                          <a:spcPts val="5"/>
                        </a:spcBef>
                        <a:spcAft>
                          <a:spcPts val="0"/>
                        </a:spcAft>
                        <a:defRPr sz="1800" b="1">
                          <a:effectLst/>
                          <a:latin typeface="Times New Roman"/>
                          <a:ea typeface="Times New Roman"/>
                          <a:cs typeface="Times New Roman"/>
                        </a:defRPr>
                      </a:pPr>
                      <a:r>
                        <a:rPr dirty="0"/>
                        <a:t>Years</a:t>
                      </a:r>
                      <a:endParaRPr lang="tr-TR" sz="1800" dirty="0">
                        <a:effectLst/>
                        <a:latin typeface="Times New Roman"/>
                        <a:ea typeface="Times New Roman"/>
                        <a:cs typeface="Times New Roman"/>
                      </a:endParaRP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c>
                  <a:txBody>
                    <a:bodyPr/>
                    <a:lstStyle/>
                    <a:p>
                      <a:pPr marL="273685" marR="267970" algn="ctr">
                        <a:spcBef>
                          <a:spcPts val="5"/>
                        </a:spcBef>
                        <a:spcAft>
                          <a:spcPts val="0"/>
                        </a:spcAft>
                        <a:defRPr sz="1800" b="1">
                          <a:effectLst/>
                          <a:latin typeface="Times New Roman"/>
                          <a:ea typeface="Times New Roman"/>
                          <a:cs typeface="Times New Roman"/>
                        </a:defRPr>
                      </a:pPr>
                      <a:r>
                        <a:t>Number of Nursing Homes</a:t>
                      </a:r>
                      <a:endParaRPr lang="tr-TR" sz="1800" dirty="0">
                        <a:effectLst/>
                        <a:latin typeface="Times New Roman"/>
                        <a:ea typeface="Times New Roman"/>
                        <a:cs typeface="Times New Roman"/>
                      </a:endParaRP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c>
                  <a:txBody>
                    <a:bodyPr/>
                    <a:lstStyle/>
                    <a:p>
                      <a:pPr marL="274320" marR="292100" algn="ctr">
                        <a:spcBef>
                          <a:spcPts val="5"/>
                        </a:spcBef>
                        <a:spcAft>
                          <a:spcPts val="0"/>
                        </a:spcAft>
                        <a:defRPr sz="1800" b="1">
                          <a:effectLst/>
                          <a:latin typeface="Times New Roman"/>
                          <a:ea typeface="Times New Roman"/>
                          <a:cs typeface="Times New Roman"/>
                        </a:defRPr>
                      </a:pPr>
                      <a:r>
                        <a:rPr dirty="0"/>
                        <a:t>Capacity</a:t>
                      </a:r>
                      <a:endParaRPr lang="tr-TR" sz="1800" dirty="0">
                        <a:effectLst/>
                        <a:latin typeface="Times New Roman"/>
                        <a:ea typeface="Times New Roman"/>
                        <a:cs typeface="Times New Roman"/>
                      </a:endParaRP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c>
                  <a:txBody>
                    <a:bodyPr/>
                    <a:lstStyle/>
                    <a:p>
                      <a:pPr marL="297180" marR="234315" algn="ctr">
                        <a:spcBef>
                          <a:spcPts val="5"/>
                        </a:spcBef>
                        <a:spcAft>
                          <a:spcPts val="0"/>
                        </a:spcAft>
                        <a:defRPr sz="1800" b="1">
                          <a:effectLst/>
                          <a:latin typeface="Times New Roman"/>
                          <a:ea typeface="Times New Roman"/>
                          <a:cs typeface="Times New Roman"/>
                        </a:defRPr>
                      </a:pPr>
                      <a:r>
                        <a:t>Number of Elderly Cared for</a:t>
                      </a:r>
                      <a:endParaRPr lang="tr-TR" sz="1800">
                        <a:effectLst/>
                        <a:latin typeface="Times New Roman"/>
                        <a:ea typeface="Times New Roman"/>
                        <a:cs typeface="Times New Roman"/>
                      </a:endParaRP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r>
              <a:tr h="238406">
                <a:tc>
                  <a:txBody>
                    <a:bodyPr/>
                    <a:lstStyle/>
                    <a:p>
                      <a:pPr marL="355600" marR="268605" algn="ctr">
                        <a:spcBef>
                          <a:spcPts val="15"/>
                        </a:spcBef>
                        <a:spcAft>
                          <a:spcPts val="0"/>
                        </a:spcAft>
                        <a:defRPr sz="1800">
                          <a:effectLst/>
                          <a:latin typeface="Times New Roman"/>
                          <a:ea typeface="Times New Roman"/>
                          <a:cs typeface="Times New Roman"/>
                        </a:defRPr>
                      </a:pPr>
                      <a:r>
                        <a:rPr sz="2000" dirty="0"/>
                        <a:t>2021 (February)</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73685" marR="266700" algn="ctr">
                        <a:spcBef>
                          <a:spcPts val="15"/>
                        </a:spcBef>
                        <a:spcAft>
                          <a:spcPts val="0"/>
                        </a:spcAft>
                        <a:defRPr sz="1800">
                          <a:effectLst/>
                          <a:latin typeface="Times New Roman"/>
                          <a:ea typeface="Times New Roman"/>
                          <a:cs typeface="Times New Roman"/>
                        </a:defRPr>
                      </a:pPr>
                      <a:r>
                        <a:rPr sz="2000" dirty="0"/>
                        <a:t>162</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74320" marR="292100" algn="ctr">
                        <a:spcBef>
                          <a:spcPts val="15"/>
                        </a:spcBef>
                        <a:spcAft>
                          <a:spcPts val="0"/>
                        </a:spcAft>
                        <a:defRPr sz="1800">
                          <a:effectLst/>
                          <a:latin typeface="Times New Roman"/>
                          <a:ea typeface="Times New Roman"/>
                          <a:cs typeface="Times New Roman"/>
                        </a:defRPr>
                      </a:pPr>
                      <a:r>
                        <a:rPr sz="2000"/>
                        <a:t>16,466</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97180" marR="234315" algn="ctr">
                        <a:spcBef>
                          <a:spcPts val="15"/>
                        </a:spcBef>
                        <a:spcAft>
                          <a:spcPts val="0"/>
                        </a:spcAft>
                        <a:defRPr sz="1800">
                          <a:effectLst/>
                          <a:latin typeface="Times New Roman"/>
                          <a:ea typeface="Times New Roman"/>
                          <a:cs typeface="Times New Roman"/>
                        </a:defRPr>
                      </a:pPr>
                      <a:r>
                        <a:rPr sz="2000"/>
                        <a:t>13.970</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37155">
                <a:tc>
                  <a:txBody>
                    <a:bodyPr/>
                    <a:lstStyle/>
                    <a:p>
                      <a:pPr marL="354965" marR="268605" algn="ctr">
                        <a:spcBef>
                          <a:spcPts val="5"/>
                        </a:spcBef>
                        <a:spcAft>
                          <a:spcPts val="0"/>
                        </a:spcAft>
                        <a:defRPr sz="1800">
                          <a:effectLst/>
                          <a:latin typeface="Times New Roman"/>
                          <a:ea typeface="Times New Roman"/>
                          <a:cs typeface="Times New Roman"/>
                        </a:defRPr>
                      </a:pPr>
                      <a:r>
                        <a:rPr sz="2000"/>
                        <a:t>2020</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73685" marR="266700" algn="ctr">
                        <a:spcBef>
                          <a:spcPts val="5"/>
                        </a:spcBef>
                        <a:spcAft>
                          <a:spcPts val="0"/>
                        </a:spcAft>
                        <a:defRPr sz="1800">
                          <a:effectLst/>
                          <a:latin typeface="Times New Roman"/>
                          <a:ea typeface="Times New Roman"/>
                          <a:cs typeface="Times New Roman"/>
                        </a:defRPr>
                      </a:pPr>
                      <a:r>
                        <a:rPr sz="2000" dirty="0"/>
                        <a:t>158</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74320" marR="292100" algn="ctr">
                        <a:spcBef>
                          <a:spcPts val="5"/>
                        </a:spcBef>
                        <a:spcAft>
                          <a:spcPts val="0"/>
                        </a:spcAft>
                        <a:defRPr sz="1800">
                          <a:effectLst/>
                          <a:latin typeface="Times New Roman"/>
                          <a:ea typeface="Times New Roman"/>
                          <a:cs typeface="Times New Roman"/>
                        </a:defRPr>
                      </a:pPr>
                      <a:r>
                        <a:rPr sz="2000" dirty="0"/>
                        <a:t>15,975</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97180" marR="234315" algn="ctr">
                        <a:spcBef>
                          <a:spcPts val="5"/>
                        </a:spcBef>
                        <a:spcAft>
                          <a:spcPts val="0"/>
                        </a:spcAft>
                        <a:defRPr sz="1800">
                          <a:effectLst/>
                          <a:latin typeface="Times New Roman"/>
                          <a:ea typeface="Times New Roman"/>
                          <a:cs typeface="Times New Roman"/>
                        </a:defRPr>
                      </a:pPr>
                      <a:r>
                        <a:rPr sz="2000"/>
                        <a:t>13.970</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36529">
                <a:tc>
                  <a:txBody>
                    <a:bodyPr/>
                    <a:lstStyle/>
                    <a:p>
                      <a:pPr marL="354965" marR="268605" algn="ctr">
                        <a:spcBef>
                          <a:spcPts val="5"/>
                        </a:spcBef>
                        <a:spcAft>
                          <a:spcPts val="0"/>
                        </a:spcAft>
                        <a:defRPr sz="1800">
                          <a:effectLst/>
                          <a:latin typeface="Times New Roman"/>
                          <a:ea typeface="Times New Roman"/>
                          <a:cs typeface="Times New Roman"/>
                        </a:defRPr>
                      </a:pPr>
                      <a:r>
                        <a:rPr sz="2000"/>
                        <a:t>2019</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73685" marR="266700" algn="ctr">
                        <a:spcBef>
                          <a:spcPts val="5"/>
                        </a:spcBef>
                        <a:spcAft>
                          <a:spcPts val="0"/>
                        </a:spcAft>
                        <a:defRPr sz="1800">
                          <a:effectLst/>
                          <a:latin typeface="Times New Roman"/>
                          <a:ea typeface="Times New Roman"/>
                          <a:cs typeface="Times New Roman"/>
                        </a:defRPr>
                      </a:pPr>
                      <a:r>
                        <a:rPr sz="2000"/>
                        <a:t>153</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74320" marR="292100" algn="ctr">
                        <a:spcBef>
                          <a:spcPts val="5"/>
                        </a:spcBef>
                        <a:spcAft>
                          <a:spcPts val="0"/>
                        </a:spcAft>
                        <a:defRPr sz="1800">
                          <a:effectLst/>
                          <a:latin typeface="Times New Roman"/>
                          <a:ea typeface="Times New Roman"/>
                          <a:cs typeface="Times New Roman"/>
                        </a:defRPr>
                      </a:pPr>
                      <a:r>
                        <a:rPr sz="2000" dirty="0"/>
                        <a:t>15,385</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97180" marR="234315" algn="ctr">
                        <a:spcBef>
                          <a:spcPts val="5"/>
                        </a:spcBef>
                        <a:spcAft>
                          <a:spcPts val="0"/>
                        </a:spcAft>
                        <a:defRPr sz="1800">
                          <a:effectLst/>
                          <a:latin typeface="Times New Roman"/>
                          <a:ea typeface="Times New Roman"/>
                          <a:cs typeface="Times New Roman"/>
                        </a:defRPr>
                      </a:pPr>
                      <a:r>
                        <a:rPr sz="2000"/>
                        <a:t>13,888</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38406">
                <a:tc>
                  <a:txBody>
                    <a:bodyPr/>
                    <a:lstStyle/>
                    <a:p>
                      <a:pPr marL="354965" marR="268605" algn="ctr">
                        <a:spcBef>
                          <a:spcPts val="5"/>
                        </a:spcBef>
                        <a:spcAft>
                          <a:spcPts val="0"/>
                        </a:spcAft>
                        <a:defRPr sz="1800">
                          <a:effectLst/>
                          <a:latin typeface="Times New Roman"/>
                          <a:ea typeface="Times New Roman"/>
                          <a:cs typeface="Times New Roman"/>
                        </a:defRPr>
                      </a:pPr>
                      <a:r>
                        <a:rPr sz="2000"/>
                        <a:t>2018</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73685" marR="266700" algn="ctr">
                        <a:spcBef>
                          <a:spcPts val="5"/>
                        </a:spcBef>
                        <a:spcAft>
                          <a:spcPts val="0"/>
                        </a:spcAft>
                        <a:defRPr sz="1800">
                          <a:effectLst/>
                          <a:latin typeface="Times New Roman"/>
                          <a:ea typeface="Times New Roman"/>
                          <a:cs typeface="Times New Roman"/>
                        </a:defRPr>
                      </a:pPr>
                      <a:r>
                        <a:rPr sz="2000"/>
                        <a:t>146</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74320" marR="292100" algn="ctr">
                        <a:spcBef>
                          <a:spcPts val="5"/>
                        </a:spcBef>
                        <a:spcAft>
                          <a:spcPts val="0"/>
                        </a:spcAft>
                        <a:defRPr sz="1800">
                          <a:effectLst/>
                          <a:latin typeface="Times New Roman"/>
                          <a:ea typeface="Times New Roman"/>
                          <a:cs typeface="Times New Roman"/>
                        </a:defRPr>
                      </a:pPr>
                      <a:r>
                        <a:rPr sz="2000" dirty="0"/>
                        <a:t>14,967</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97180" marR="234315" algn="ctr">
                        <a:spcBef>
                          <a:spcPts val="5"/>
                        </a:spcBef>
                        <a:spcAft>
                          <a:spcPts val="0"/>
                        </a:spcAft>
                        <a:defRPr sz="1800">
                          <a:effectLst/>
                          <a:latin typeface="Times New Roman"/>
                          <a:ea typeface="Times New Roman"/>
                          <a:cs typeface="Times New Roman"/>
                        </a:defRPr>
                      </a:pPr>
                      <a:r>
                        <a:rPr sz="2000" dirty="0"/>
                        <a:t>13,883</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36529">
                <a:tc>
                  <a:txBody>
                    <a:bodyPr/>
                    <a:lstStyle/>
                    <a:p>
                      <a:pPr marL="354965" marR="268605" algn="ctr">
                        <a:spcBef>
                          <a:spcPts val="5"/>
                        </a:spcBef>
                        <a:spcAft>
                          <a:spcPts val="0"/>
                        </a:spcAft>
                        <a:defRPr sz="1800">
                          <a:effectLst/>
                          <a:latin typeface="Times New Roman"/>
                          <a:ea typeface="Times New Roman"/>
                          <a:cs typeface="Times New Roman"/>
                        </a:defRPr>
                      </a:pPr>
                      <a:r>
                        <a:rPr sz="2000"/>
                        <a:t>2017</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73685" marR="266700" algn="ctr">
                        <a:spcBef>
                          <a:spcPts val="5"/>
                        </a:spcBef>
                        <a:spcAft>
                          <a:spcPts val="0"/>
                        </a:spcAft>
                        <a:defRPr sz="1800">
                          <a:effectLst/>
                          <a:latin typeface="Times New Roman"/>
                          <a:ea typeface="Times New Roman"/>
                          <a:cs typeface="Times New Roman"/>
                        </a:defRPr>
                      </a:pPr>
                      <a:r>
                        <a:rPr sz="2000"/>
                        <a:t>144</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74320" marR="292100" algn="ctr">
                        <a:spcBef>
                          <a:spcPts val="5"/>
                        </a:spcBef>
                        <a:spcAft>
                          <a:spcPts val="0"/>
                        </a:spcAft>
                        <a:defRPr sz="1800">
                          <a:effectLst/>
                          <a:latin typeface="Times New Roman"/>
                          <a:ea typeface="Times New Roman"/>
                          <a:cs typeface="Times New Roman"/>
                        </a:defRPr>
                      </a:pPr>
                      <a:r>
                        <a:rPr sz="2000"/>
                        <a:t>14.793</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97180" marR="234315" algn="ctr">
                        <a:spcBef>
                          <a:spcPts val="5"/>
                        </a:spcBef>
                        <a:spcAft>
                          <a:spcPts val="0"/>
                        </a:spcAft>
                        <a:defRPr sz="1800">
                          <a:effectLst/>
                          <a:latin typeface="Times New Roman"/>
                          <a:ea typeface="Times New Roman"/>
                          <a:cs typeface="Times New Roman"/>
                        </a:defRPr>
                      </a:pPr>
                      <a:r>
                        <a:rPr sz="2000" dirty="0"/>
                        <a:t>13,692</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
        <p:nvSpPr>
          <p:cNvPr id="7" name="Metin kutusu 6"/>
          <p:cNvSpPr txBox="1"/>
          <p:nvPr/>
        </p:nvSpPr>
        <p:spPr>
          <a:xfrm>
            <a:off x="4932040" y="1844824"/>
            <a:ext cx="2736304" cy="1446550"/>
          </a:xfrm>
          <a:prstGeom prst="rect">
            <a:avLst/>
          </a:prstGeom>
          <a:noFill/>
        </p:spPr>
        <p:txBody>
          <a:bodyPr wrap="square">
            <a:spAutoFit/>
          </a:bodyPr>
          <a:lstStyle/>
          <a:p>
            <a:r>
              <a:rPr sz="2200" dirty="0"/>
              <a:t>Number of elderly people aged 60 and over staying in state nursing homes</a:t>
            </a:r>
            <a:endParaRPr lang="tr-TR" sz="2200" dirty="0"/>
          </a:p>
        </p:txBody>
      </p:sp>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983" y="1688020"/>
            <a:ext cx="3811993" cy="1678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0182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539552" y="1110661"/>
            <a:ext cx="4601965" cy="461665"/>
          </a:xfrm>
          <a:prstGeom prst="rect">
            <a:avLst/>
          </a:prstGeom>
          <a:noFill/>
        </p:spPr>
        <p:txBody>
          <a:bodyPr wrap="none">
            <a:spAutoFit/>
          </a:bodyPr>
          <a:lstStyle/>
          <a:p>
            <a:pPr>
              <a:defRPr>
                <a:solidFill>
                  <a:prstClr val="black"/>
                </a:solidFill>
              </a:defRPr>
            </a:pPr>
            <a:r>
              <a:rPr sz="2400" b="1" dirty="0"/>
              <a:t>5.</a:t>
            </a:r>
            <a:r>
              <a:rPr sz="2400" b="1" dirty="0">
                <a:ea typeface="Times New Roman"/>
              </a:rPr>
              <a:t> Residential Care (Peace) Centers</a:t>
            </a:r>
            <a:endParaRPr lang="tr-TR" sz="2400" b="1" dirty="0">
              <a:solidFill>
                <a:prstClr val="black"/>
              </a:solidFill>
            </a:endParaRPr>
          </a:p>
        </p:txBody>
      </p:sp>
      <p:sp>
        <p:nvSpPr>
          <p:cNvPr id="7" name="Metin kutusu 6"/>
          <p:cNvSpPr txBox="1"/>
          <p:nvPr/>
        </p:nvSpPr>
        <p:spPr>
          <a:xfrm>
            <a:off x="670078" y="1571083"/>
            <a:ext cx="7632848" cy="800219"/>
          </a:xfrm>
          <a:prstGeom prst="rect">
            <a:avLst/>
          </a:prstGeom>
          <a:noFill/>
        </p:spPr>
        <p:txBody>
          <a:bodyPr wrap="square">
            <a:spAutoFit/>
          </a:bodyPr>
          <a:lstStyle/>
          <a:p>
            <a:pPr marL="276860" marR="622300" algn="just">
              <a:lnSpc>
                <a:spcPct val="115000"/>
              </a:lnSpc>
              <a:spcBef>
                <a:spcPts val="5"/>
              </a:spcBef>
              <a:defRPr i="1">
                <a:solidFill>
                  <a:prstClr val="black"/>
                </a:solidFill>
                <a:latin typeface="Times New Roman"/>
                <a:ea typeface="Times New Roman"/>
              </a:defRPr>
            </a:pPr>
            <a:r>
              <a:rPr sz="2000" dirty="0"/>
              <a:t>The number of nursing homes owned by public, private and other public institutions and the number of elderly people cared </a:t>
            </a:r>
            <a:endParaRPr lang="tr-TR" sz="2000" dirty="0">
              <a:solidFill>
                <a:prstClr val="black"/>
              </a:solidFill>
              <a:latin typeface="Times New Roman"/>
              <a:ea typeface="Times New Roman"/>
            </a:endParaRPr>
          </a:p>
        </p:txBody>
      </p:sp>
      <p:graphicFrame>
        <p:nvGraphicFramePr>
          <p:cNvPr id="3" name="Tablo 2"/>
          <p:cNvGraphicFramePr>
            <a:graphicFrameLocks noGrp="1"/>
          </p:cNvGraphicFramePr>
          <p:nvPr>
            <p:extLst>
              <p:ext uri="{D42A27DB-BD31-4B8C-83A1-F6EECF244321}">
                <p14:modId xmlns:p14="http://schemas.microsoft.com/office/powerpoint/2010/main" xmlns="" val="637220027"/>
              </p:ext>
            </p:extLst>
          </p:nvPr>
        </p:nvGraphicFramePr>
        <p:xfrm>
          <a:off x="467544" y="2404719"/>
          <a:ext cx="7848872" cy="3924300"/>
        </p:xfrm>
        <a:graphic>
          <a:graphicData uri="http://schemas.openxmlformats.org/drawingml/2006/table">
            <a:tbl>
              <a:tblPr firstRow="1" firstCol="1" lastRow="1" lastCol="1" bandRow="1" bandCol="1"/>
              <a:tblGrid>
                <a:gridCol w="4032448"/>
                <a:gridCol w="1728192"/>
                <a:gridCol w="2088232"/>
              </a:tblGrid>
              <a:tr h="482600">
                <a:tc>
                  <a:txBody>
                    <a:bodyPr/>
                    <a:lstStyle/>
                    <a:p>
                      <a:pPr marL="581025" marR="603885" algn="ctr">
                        <a:spcBef>
                          <a:spcPts val="5"/>
                        </a:spcBef>
                        <a:spcAft>
                          <a:spcPts val="0"/>
                        </a:spcAft>
                        <a:defRPr sz="1800" b="1">
                          <a:effectLst/>
                          <a:latin typeface="Times New Roman"/>
                          <a:ea typeface="Times New Roman"/>
                          <a:cs typeface="Times New Roman"/>
                        </a:defRPr>
                      </a:pPr>
                      <a:r>
                        <a:rPr dirty="0"/>
                        <a:t>Residential care nursing homes</a:t>
                      </a:r>
                      <a:endParaRPr lang="tr-TR" sz="1800" dirty="0">
                        <a:effectLst/>
                        <a:latin typeface="Times New Roman"/>
                        <a:ea typeface="Times New Roman"/>
                        <a:cs typeface="Times New Roman"/>
                      </a:endParaRPr>
                    </a:p>
                    <a:p>
                      <a:pPr marL="581025" marR="603250" algn="ctr">
                        <a:spcBef>
                          <a:spcPts val="630"/>
                        </a:spcBef>
                        <a:spcAft>
                          <a:spcPts val="0"/>
                        </a:spcAft>
                        <a:defRPr sz="1800" b="1">
                          <a:effectLst/>
                          <a:latin typeface="Times New Roman"/>
                          <a:ea typeface="Times New Roman"/>
                          <a:cs typeface="Times New Roman"/>
                        </a:defRPr>
                      </a:pPr>
                      <a:r>
                        <a:rPr dirty="0"/>
                        <a:t>2021 (February)</a:t>
                      </a:r>
                      <a:endParaRPr lang="tr-TR" sz="1800" dirty="0">
                        <a:effectLst/>
                        <a:latin typeface="Times New Roman"/>
                        <a:ea typeface="Times New Roman"/>
                        <a:cs typeface="Times New Roman"/>
                      </a:endParaRP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c>
                  <a:txBody>
                    <a:bodyPr/>
                    <a:lstStyle/>
                    <a:p>
                      <a:pPr marL="174625" marR="212725" algn="ctr">
                        <a:spcBef>
                          <a:spcPts val="5"/>
                        </a:spcBef>
                        <a:spcAft>
                          <a:spcPts val="0"/>
                        </a:spcAft>
                        <a:defRPr sz="1800" b="1">
                          <a:effectLst/>
                          <a:latin typeface="Times New Roman"/>
                          <a:ea typeface="Times New Roman"/>
                          <a:cs typeface="Times New Roman"/>
                        </a:defRPr>
                      </a:pPr>
                      <a:r>
                        <a:t>Nursing home care</a:t>
                      </a:r>
                      <a:endParaRPr lang="tr-TR" sz="1800">
                        <a:effectLst/>
                        <a:latin typeface="Times New Roman"/>
                        <a:ea typeface="Times New Roman"/>
                        <a:cs typeface="Times New Roman"/>
                      </a:endParaRPr>
                    </a:p>
                    <a:p>
                      <a:pPr marL="174625" marR="211455" algn="ctr">
                        <a:spcBef>
                          <a:spcPts val="630"/>
                        </a:spcBef>
                        <a:spcAft>
                          <a:spcPts val="0"/>
                        </a:spcAft>
                        <a:defRPr sz="1800" b="1">
                          <a:effectLst/>
                          <a:latin typeface="Times New Roman"/>
                          <a:ea typeface="Times New Roman"/>
                          <a:cs typeface="Times New Roman"/>
                        </a:defRPr>
                      </a:pPr>
                      <a:r>
                        <a:t>Numbers</a:t>
                      </a:r>
                      <a:endParaRPr lang="tr-TR" sz="1800">
                        <a:effectLst/>
                        <a:latin typeface="Times New Roman"/>
                        <a:ea typeface="Times New Roman"/>
                        <a:cs typeface="Times New Roman"/>
                      </a:endParaRP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c>
                  <a:txBody>
                    <a:bodyPr/>
                    <a:lstStyle/>
                    <a:p>
                      <a:pPr marL="208280" marR="176530" algn="ctr">
                        <a:spcBef>
                          <a:spcPts val="5"/>
                        </a:spcBef>
                        <a:spcAft>
                          <a:spcPts val="0"/>
                        </a:spcAft>
                        <a:defRPr sz="1800" b="1">
                          <a:effectLst/>
                          <a:latin typeface="Times New Roman"/>
                          <a:ea typeface="Times New Roman"/>
                          <a:cs typeface="Times New Roman"/>
                        </a:defRPr>
                      </a:pPr>
                      <a:r>
                        <a:t>person being cared for</a:t>
                      </a:r>
                      <a:endParaRPr lang="tr-TR" sz="1800" dirty="0">
                        <a:effectLst/>
                        <a:latin typeface="Times New Roman"/>
                        <a:ea typeface="Times New Roman"/>
                        <a:cs typeface="Times New Roman"/>
                      </a:endParaRPr>
                    </a:p>
                    <a:p>
                      <a:pPr marL="207645" marR="176530" algn="ctr">
                        <a:spcBef>
                          <a:spcPts val="630"/>
                        </a:spcBef>
                        <a:spcAft>
                          <a:spcPts val="0"/>
                        </a:spcAft>
                        <a:defRPr sz="1800" b="1">
                          <a:effectLst/>
                          <a:latin typeface="Times New Roman"/>
                          <a:ea typeface="Times New Roman"/>
                          <a:cs typeface="Times New Roman"/>
                        </a:defRPr>
                      </a:pPr>
                      <a:r>
                        <a:t>Numbers</a:t>
                      </a:r>
                      <a:endParaRPr lang="tr-TR" sz="1800" dirty="0">
                        <a:effectLst/>
                        <a:latin typeface="Times New Roman"/>
                        <a:ea typeface="Times New Roman"/>
                        <a:cs typeface="Times New Roman"/>
                      </a:endParaRP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r>
              <a:tr h="330200">
                <a:tc>
                  <a:txBody>
                    <a:bodyPr/>
                    <a:lstStyle/>
                    <a:p>
                      <a:pPr marL="69850" algn="l">
                        <a:lnSpc>
                          <a:spcPct val="100000"/>
                        </a:lnSpc>
                        <a:spcBef>
                          <a:spcPts val="0"/>
                        </a:spcBef>
                        <a:spcAft>
                          <a:spcPts val="0"/>
                        </a:spcAft>
                        <a:defRPr sz="1800">
                          <a:effectLst/>
                          <a:latin typeface="Times New Roman"/>
                          <a:ea typeface="Times New Roman"/>
                          <a:cs typeface="Times New Roman"/>
                        </a:defRPr>
                      </a:pPr>
                      <a:r>
                        <a:rPr dirty="0"/>
                        <a:t>State Affiliated Nursing Homes</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R="398145" algn="ctr">
                        <a:lnSpc>
                          <a:spcPct val="100000"/>
                        </a:lnSpc>
                        <a:spcBef>
                          <a:spcPts val="0"/>
                        </a:spcBef>
                        <a:spcAft>
                          <a:spcPts val="0"/>
                        </a:spcAft>
                        <a:defRPr sz="1800">
                          <a:effectLst/>
                          <a:latin typeface="Times New Roman"/>
                          <a:ea typeface="Times New Roman"/>
                          <a:cs typeface="Times New Roman"/>
                        </a:defRPr>
                      </a:pPr>
                      <a:r>
                        <a:t>162</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08280" marR="175895" algn="ctr">
                        <a:lnSpc>
                          <a:spcPct val="100000"/>
                        </a:lnSpc>
                        <a:spcBef>
                          <a:spcPts val="0"/>
                        </a:spcBef>
                        <a:spcAft>
                          <a:spcPts val="0"/>
                        </a:spcAft>
                        <a:defRPr sz="1800">
                          <a:effectLst/>
                          <a:latin typeface="Times New Roman"/>
                          <a:ea typeface="Times New Roman"/>
                          <a:cs typeface="Times New Roman"/>
                        </a:defRPr>
                      </a:pPr>
                      <a:r>
                        <a:t>13.970</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30200">
                <a:tc>
                  <a:txBody>
                    <a:bodyPr/>
                    <a:lstStyle/>
                    <a:p>
                      <a:pPr marL="69850" algn="l">
                        <a:lnSpc>
                          <a:spcPct val="100000"/>
                        </a:lnSpc>
                        <a:spcBef>
                          <a:spcPts val="0"/>
                        </a:spcBef>
                        <a:spcAft>
                          <a:spcPts val="0"/>
                        </a:spcAft>
                        <a:defRPr sz="1800">
                          <a:effectLst/>
                          <a:latin typeface="Times New Roman"/>
                          <a:ea typeface="Times New Roman"/>
                          <a:cs typeface="Times New Roman"/>
                        </a:defRPr>
                      </a:pPr>
                      <a:r>
                        <a:rPr dirty="0"/>
                        <a:t>State Hospice (Elderly)</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R="467995" algn="ctr">
                        <a:lnSpc>
                          <a:spcPct val="100000"/>
                        </a:lnSpc>
                        <a:spcBef>
                          <a:spcPts val="0"/>
                        </a:spcBef>
                        <a:spcAft>
                          <a:spcPts val="0"/>
                        </a:spcAft>
                        <a:defRPr sz="1800">
                          <a:effectLst/>
                          <a:latin typeface="Times New Roman"/>
                          <a:ea typeface="Times New Roman"/>
                          <a:cs typeface="Times New Roman"/>
                        </a:defRPr>
                      </a:pPr>
                      <a:r>
                        <a:t>1</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07645" marR="176530" algn="ctr">
                        <a:lnSpc>
                          <a:spcPct val="100000"/>
                        </a:lnSpc>
                        <a:spcBef>
                          <a:spcPts val="0"/>
                        </a:spcBef>
                        <a:spcAft>
                          <a:spcPts val="0"/>
                        </a:spcAft>
                        <a:defRPr sz="1800">
                          <a:effectLst/>
                          <a:latin typeface="Times New Roman"/>
                          <a:ea typeface="Times New Roman"/>
                          <a:cs typeface="Times New Roman"/>
                        </a:defRPr>
                      </a:pPr>
                      <a:r>
                        <a:t>458</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30200">
                <a:tc>
                  <a:txBody>
                    <a:bodyPr/>
                    <a:lstStyle/>
                    <a:p>
                      <a:pPr marL="69850" algn="l">
                        <a:lnSpc>
                          <a:spcPct val="100000"/>
                        </a:lnSpc>
                        <a:spcBef>
                          <a:spcPts val="0"/>
                        </a:spcBef>
                        <a:spcAft>
                          <a:spcPts val="0"/>
                        </a:spcAft>
                        <a:defRPr sz="1800">
                          <a:effectLst/>
                          <a:latin typeface="Times New Roman"/>
                          <a:ea typeface="Times New Roman"/>
                          <a:cs typeface="Times New Roman"/>
                        </a:defRPr>
                      </a:pPr>
                      <a:r>
                        <a:t>Nursing Homes Owned by Other Public Institutions</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R="433070" algn="ctr">
                        <a:lnSpc>
                          <a:spcPct val="100000"/>
                        </a:lnSpc>
                        <a:spcBef>
                          <a:spcPts val="0"/>
                        </a:spcBef>
                        <a:spcAft>
                          <a:spcPts val="0"/>
                        </a:spcAft>
                        <a:defRPr sz="1800">
                          <a:effectLst/>
                          <a:latin typeface="Times New Roman"/>
                          <a:ea typeface="Times New Roman"/>
                          <a:cs typeface="Times New Roman"/>
                        </a:defRPr>
                      </a:pPr>
                      <a:r>
                        <a:rPr dirty="0"/>
                        <a:t>22</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08280" marR="173990" algn="ctr">
                        <a:lnSpc>
                          <a:spcPct val="100000"/>
                        </a:lnSpc>
                        <a:spcBef>
                          <a:spcPts val="0"/>
                        </a:spcBef>
                        <a:spcAft>
                          <a:spcPts val="0"/>
                        </a:spcAft>
                        <a:defRPr sz="1800">
                          <a:effectLst/>
                          <a:latin typeface="Times New Roman"/>
                          <a:ea typeface="Times New Roman"/>
                          <a:cs typeface="Times New Roman"/>
                        </a:defRPr>
                      </a:pPr>
                      <a:r>
                        <a:t>1941</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31470">
                <a:tc>
                  <a:txBody>
                    <a:bodyPr/>
                    <a:lstStyle/>
                    <a:p>
                      <a:pPr marL="69850" algn="l">
                        <a:lnSpc>
                          <a:spcPct val="100000"/>
                        </a:lnSpc>
                        <a:spcBef>
                          <a:spcPts val="0"/>
                        </a:spcBef>
                        <a:spcAft>
                          <a:spcPts val="0"/>
                        </a:spcAft>
                        <a:defRPr sz="1800">
                          <a:effectLst/>
                          <a:latin typeface="Times New Roman"/>
                          <a:ea typeface="Times New Roman"/>
                          <a:cs typeface="Times New Roman"/>
                        </a:defRPr>
                      </a:pPr>
                      <a:r>
                        <a:t>Private Nursing Homes</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R="398145" algn="ctr">
                        <a:lnSpc>
                          <a:spcPct val="100000"/>
                        </a:lnSpc>
                        <a:spcBef>
                          <a:spcPts val="0"/>
                        </a:spcBef>
                        <a:spcAft>
                          <a:spcPts val="0"/>
                        </a:spcAft>
                        <a:defRPr sz="1800">
                          <a:effectLst/>
                          <a:latin typeface="Times New Roman"/>
                          <a:ea typeface="Times New Roman"/>
                          <a:cs typeface="Times New Roman"/>
                        </a:defRPr>
                      </a:pPr>
                      <a:r>
                        <a:t>262</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08280" marR="175895" algn="ctr">
                        <a:lnSpc>
                          <a:spcPct val="100000"/>
                        </a:lnSpc>
                        <a:spcBef>
                          <a:spcPts val="0"/>
                        </a:spcBef>
                        <a:spcAft>
                          <a:spcPts val="0"/>
                        </a:spcAft>
                        <a:defRPr sz="1800">
                          <a:effectLst/>
                          <a:latin typeface="Times New Roman"/>
                          <a:ea typeface="Times New Roman"/>
                          <a:cs typeface="Times New Roman"/>
                        </a:defRPr>
                      </a:pPr>
                      <a:r>
                        <a:rPr dirty="0"/>
                        <a:t>10,744</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30200">
                <a:tc>
                  <a:txBody>
                    <a:bodyPr/>
                    <a:lstStyle/>
                    <a:p>
                      <a:pPr marL="69850" algn="l">
                        <a:lnSpc>
                          <a:spcPct val="100000"/>
                        </a:lnSpc>
                        <a:spcBef>
                          <a:spcPts val="0"/>
                        </a:spcBef>
                        <a:spcAft>
                          <a:spcPts val="0"/>
                        </a:spcAft>
                        <a:defRPr sz="1800" b="1">
                          <a:effectLst/>
                          <a:latin typeface="Times New Roman"/>
                          <a:ea typeface="Times New Roman"/>
                          <a:cs typeface="Times New Roman"/>
                        </a:defRPr>
                      </a:pPr>
                      <a:r>
                        <a:t>TOTAL</a:t>
                      </a:r>
                      <a:endParaRPr lang="tr-TR" sz="1800">
                        <a:effectLst/>
                        <a:latin typeface="Times New Roman"/>
                        <a:ea typeface="Times New Roman"/>
                        <a:cs typeface="Times New Roman"/>
                      </a:endParaRP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c>
                  <a:txBody>
                    <a:bodyPr/>
                    <a:lstStyle/>
                    <a:p>
                      <a:pPr marR="398145" algn="ctr">
                        <a:lnSpc>
                          <a:spcPct val="100000"/>
                        </a:lnSpc>
                        <a:spcBef>
                          <a:spcPts val="0"/>
                        </a:spcBef>
                        <a:spcAft>
                          <a:spcPts val="0"/>
                        </a:spcAft>
                        <a:defRPr sz="1800">
                          <a:effectLst/>
                          <a:latin typeface="Times New Roman"/>
                          <a:ea typeface="Times New Roman"/>
                          <a:cs typeface="Times New Roman"/>
                        </a:defRPr>
                      </a:pPr>
                      <a:r>
                        <a:t>445</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c>
                  <a:txBody>
                    <a:bodyPr/>
                    <a:lstStyle/>
                    <a:p>
                      <a:pPr marL="208280" marR="175895" algn="ctr">
                        <a:lnSpc>
                          <a:spcPct val="100000"/>
                        </a:lnSpc>
                        <a:spcBef>
                          <a:spcPts val="0"/>
                        </a:spcBef>
                        <a:spcAft>
                          <a:spcPts val="0"/>
                        </a:spcAft>
                        <a:defRPr sz="1800">
                          <a:effectLst/>
                          <a:latin typeface="Times New Roman"/>
                          <a:ea typeface="Times New Roman"/>
                          <a:cs typeface="Times New Roman"/>
                        </a:defRPr>
                      </a:pPr>
                      <a:r>
                        <a:rPr dirty="0"/>
                        <a:t>27,571</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4B8B7"/>
                    </a:solidFill>
                  </a:tcPr>
                </a:tc>
              </a:tr>
              <a:tr h="480695">
                <a:tc>
                  <a:txBody>
                    <a:bodyPr/>
                    <a:lstStyle/>
                    <a:p>
                      <a:pPr marL="69850" algn="l">
                        <a:lnSpc>
                          <a:spcPct val="100000"/>
                        </a:lnSpc>
                        <a:spcBef>
                          <a:spcPts val="0"/>
                        </a:spcBef>
                        <a:spcAft>
                          <a:spcPts val="0"/>
                        </a:spcAft>
                        <a:defRPr sz="1800">
                          <a:effectLst/>
                          <a:latin typeface="Times New Roman"/>
                          <a:ea typeface="Times New Roman"/>
                          <a:cs typeface="Times New Roman"/>
                        </a:defRPr>
                      </a:pPr>
                      <a:r>
                        <a:t>State Affiliated Nursing Homes</a:t>
                      </a:r>
                    </a:p>
                    <a:p>
                      <a:pPr marL="69850" algn="l">
                        <a:lnSpc>
                          <a:spcPct val="100000"/>
                        </a:lnSpc>
                        <a:spcBef>
                          <a:spcPts val="0"/>
                        </a:spcBef>
                        <a:spcAft>
                          <a:spcPts val="0"/>
                        </a:spcAft>
                        <a:defRPr sz="1800">
                          <a:effectLst/>
                          <a:latin typeface="Times New Roman"/>
                          <a:ea typeface="Times New Roman"/>
                          <a:cs typeface="Times New Roman"/>
                        </a:defRPr>
                      </a:pPr>
                      <a:r>
                        <a:t>Elderly Living Centers Included in Its Capacity</a:t>
                      </a:r>
                      <a:endParaRPr lang="tr-TR" sz="1800" dirty="0">
                        <a:effectLst/>
                        <a:latin typeface="Times New Roman"/>
                        <a:ea typeface="Times New Roman"/>
                        <a:cs typeface="Times New Roman"/>
                      </a:endParaRP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R="433070" algn="ctr">
                        <a:lnSpc>
                          <a:spcPct val="100000"/>
                        </a:lnSpc>
                        <a:spcBef>
                          <a:spcPts val="0"/>
                        </a:spcBef>
                        <a:spcAft>
                          <a:spcPts val="0"/>
                        </a:spcAft>
                        <a:defRPr sz="1800">
                          <a:effectLst/>
                          <a:latin typeface="Times New Roman"/>
                          <a:ea typeface="Times New Roman"/>
                          <a:cs typeface="Times New Roman"/>
                        </a:defRPr>
                      </a:pPr>
                      <a:r>
                        <a:t>25</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07645" marR="176530" algn="ctr">
                        <a:lnSpc>
                          <a:spcPct val="100000"/>
                        </a:lnSpc>
                        <a:spcBef>
                          <a:spcPts val="0"/>
                        </a:spcBef>
                        <a:spcAft>
                          <a:spcPts val="0"/>
                        </a:spcAft>
                        <a:defRPr sz="1800">
                          <a:effectLst/>
                          <a:latin typeface="Times New Roman"/>
                          <a:ea typeface="Times New Roman"/>
                          <a:cs typeface="Times New Roman"/>
                        </a:defRPr>
                      </a:pPr>
                      <a:r>
                        <a:rPr dirty="0"/>
                        <a:t>90</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31470">
                <a:tc>
                  <a:txBody>
                    <a:bodyPr/>
                    <a:lstStyle/>
                    <a:p>
                      <a:pPr marL="69850" algn="l">
                        <a:lnSpc>
                          <a:spcPct val="100000"/>
                        </a:lnSpc>
                        <a:spcBef>
                          <a:spcPts val="0"/>
                        </a:spcBef>
                        <a:spcAft>
                          <a:spcPts val="0"/>
                        </a:spcAft>
                        <a:defRPr sz="1800">
                          <a:effectLst/>
                          <a:latin typeface="Times New Roman"/>
                          <a:ea typeface="Times New Roman"/>
                          <a:cs typeface="Times New Roman"/>
                        </a:defRPr>
                      </a:pPr>
                      <a:r>
                        <a:t>Daytime Organizations</a:t>
                      </a:r>
                    </a:p>
                  </a:txBody>
                  <a:tcPr marL="0" marR="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R="433070" algn="ctr">
                        <a:lnSpc>
                          <a:spcPct val="100000"/>
                        </a:lnSpc>
                        <a:spcBef>
                          <a:spcPts val="0"/>
                        </a:spcBef>
                        <a:spcAft>
                          <a:spcPts val="0"/>
                        </a:spcAft>
                        <a:defRPr sz="1800">
                          <a:effectLst/>
                          <a:latin typeface="Times New Roman"/>
                          <a:ea typeface="Times New Roman"/>
                          <a:cs typeface="Times New Roman"/>
                        </a:defRPr>
                      </a:pPr>
                      <a:r>
                        <a:t>31</a:t>
                      </a:r>
                    </a:p>
                  </a:txBody>
                  <a:tcPr marL="0" marR="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07645" marR="176530" algn="ctr">
                        <a:lnSpc>
                          <a:spcPct val="100000"/>
                        </a:lnSpc>
                        <a:spcBef>
                          <a:spcPts val="0"/>
                        </a:spcBef>
                        <a:spcAft>
                          <a:spcPts val="0"/>
                        </a:spcAft>
                        <a:defRPr sz="1800">
                          <a:effectLst/>
                          <a:latin typeface="Times New Roman"/>
                          <a:ea typeface="Times New Roman"/>
                          <a:cs typeface="Times New Roman"/>
                        </a:defRPr>
                      </a:pPr>
                      <a:r>
                        <a:rPr dirty="0"/>
                        <a:t>382</a:t>
                      </a:r>
                    </a:p>
                  </a:txBody>
                  <a:tcPr marL="0" marR="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56194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0" name="Metin kutusu 19"/>
          <p:cNvSpPr txBox="1"/>
          <p:nvPr/>
        </p:nvSpPr>
        <p:spPr>
          <a:xfrm>
            <a:off x="755576" y="1340768"/>
            <a:ext cx="7272808" cy="523220"/>
          </a:xfrm>
          <a:prstGeom prst="rect">
            <a:avLst/>
          </a:prstGeom>
          <a:noFill/>
        </p:spPr>
        <p:txBody>
          <a:bodyPr wrap="square">
            <a:spAutoFit/>
          </a:bodyPr>
          <a:lstStyle/>
          <a:p>
            <a:pPr algn="ctr">
              <a:defRPr sz="2800">
                <a:solidFill>
                  <a:srgbClr val="FF0000"/>
                </a:solidFill>
              </a:defRPr>
            </a:pPr>
            <a:r>
              <a:rPr b="1" dirty="0"/>
              <a:t>COVID-19 STUDIES ON THE ELDERLY IN TURKEY</a:t>
            </a:r>
            <a:endParaRPr lang="tr-TR" sz="2800" b="1" dirty="0">
              <a:solidFill>
                <a:srgbClr val="FF0000"/>
              </a:solidFill>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2114" y="2294875"/>
            <a:ext cx="3311814" cy="2286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6096" y="2204865"/>
            <a:ext cx="2857500"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71800" y="4797152"/>
            <a:ext cx="3672408"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8611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0" name="Metin kutusu 19"/>
          <p:cNvSpPr txBox="1"/>
          <p:nvPr/>
        </p:nvSpPr>
        <p:spPr>
          <a:xfrm>
            <a:off x="755576" y="1340768"/>
            <a:ext cx="7272808" cy="523220"/>
          </a:xfrm>
          <a:prstGeom prst="rect">
            <a:avLst/>
          </a:prstGeom>
          <a:noFill/>
        </p:spPr>
        <p:txBody>
          <a:bodyPr wrap="square">
            <a:spAutoFit/>
          </a:bodyPr>
          <a:lstStyle/>
          <a:p>
            <a:pPr algn="ctr">
              <a:defRPr sz="2800">
                <a:solidFill>
                  <a:srgbClr val="FF0000"/>
                </a:solidFill>
              </a:defRPr>
            </a:pPr>
            <a:r>
              <a:rPr b="1" dirty="0"/>
              <a:t>COVID-19 STUDIES ON THE ELDERLY IN TURKEY</a:t>
            </a:r>
            <a:endParaRPr lang="tr-TR" sz="2800" b="1" dirty="0">
              <a:solidFill>
                <a:srgbClr val="FF0000"/>
              </a:solidFill>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 name="Metin kutusu 4"/>
          <p:cNvSpPr txBox="1"/>
          <p:nvPr/>
        </p:nvSpPr>
        <p:spPr>
          <a:xfrm>
            <a:off x="3851920" y="2229993"/>
            <a:ext cx="4392488" cy="2246769"/>
          </a:xfrm>
          <a:prstGeom prst="rect">
            <a:avLst/>
          </a:prstGeom>
          <a:noFill/>
        </p:spPr>
        <p:txBody>
          <a:bodyPr wrap="square">
            <a:spAutoFit/>
          </a:bodyPr>
          <a:lstStyle/>
          <a:p>
            <a:r>
              <a:rPr sz="2000" dirty="0"/>
              <a:t>After 24.00 on March 21, 2020, our citizens aged 65 and over are prohibited from going out of their residences, walking around in open areas, parks and traveling by public transportation vehicles, in order to protect themselves from COVID-19. </a:t>
            </a:r>
            <a:endParaRPr lang="tr-TR" sz="2000" dirty="0"/>
          </a:p>
        </p:txBody>
      </p:sp>
      <p:sp>
        <p:nvSpPr>
          <p:cNvPr id="6" name="Metin kutusu 5"/>
          <p:cNvSpPr txBox="1"/>
          <p:nvPr/>
        </p:nvSpPr>
        <p:spPr>
          <a:xfrm>
            <a:off x="428795" y="4941168"/>
            <a:ext cx="4254965" cy="1323439"/>
          </a:xfrm>
          <a:prstGeom prst="rect">
            <a:avLst/>
          </a:prstGeom>
          <a:noFill/>
        </p:spPr>
        <p:txBody>
          <a:bodyPr wrap="square">
            <a:spAutoFit/>
          </a:bodyPr>
          <a:lstStyle/>
          <a:p>
            <a:r>
              <a:rPr sz="2000" dirty="0"/>
              <a:t>Our elderly people who are within the scope of the ban can leave the house and travel by obtaining permission when necessary. </a:t>
            </a:r>
            <a:endParaRPr lang="tr-TR" sz="20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375" y="2294875"/>
            <a:ext cx="2959497" cy="228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4552122"/>
            <a:ext cx="3822586" cy="158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1717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0" name="Metin kutusu 19"/>
          <p:cNvSpPr txBox="1"/>
          <p:nvPr/>
        </p:nvSpPr>
        <p:spPr>
          <a:xfrm>
            <a:off x="755576" y="1340768"/>
            <a:ext cx="7272808" cy="523220"/>
          </a:xfrm>
          <a:prstGeom prst="rect">
            <a:avLst/>
          </a:prstGeom>
          <a:noFill/>
        </p:spPr>
        <p:txBody>
          <a:bodyPr wrap="square">
            <a:spAutoFit/>
          </a:bodyPr>
          <a:lstStyle/>
          <a:p>
            <a:pPr algn="ctr">
              <a:defRPr sz="2800">
                <a:solidFill>
                  <a:srgbClr val="FF0000"/>
                </a:solidFill>
              </a:defRPr>
            </a:pPr>
            <a:r>
              <a:rPr b="1" dirty="0"/>
              <a:t>COVID-19 STUDIES ON THE ELDERLY IN TURKEY</a:t>
            </a:r>
            <a:endParaRPr lang="tr-TR" sz="2800" b="1" dirty="0">
              <a:solidFill>
                <a:srgbClr val="FF0000"/>
              </a:solidFill>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 name="Metin kutusu 4"/>
          <p:cNvSpPr txBox="1"/>
          <p:nvPr/>
        </p:nvSpPr>
        <p:spPr>
          <a:xfrm>
            <a:off x="3635896" y="2294875"/>
            <a:ext cx="5204452" cy="2246769"/>
          </a:xfrm>
          <a:prstGeom prst="rect">
            <a:avLst/>
          </a:prstGeom>
          <a:noFill/>
        </p:spPr>
        <p:txBody>
          <a:bodyPr wrap="square">
            <a:spAutoFit/>
          </a:bodyPr>
          <a:lstStyle/>
          <a:p>
            <a:r>
              <a:rPr sz="2000" dirty="0" err="1"/>
              <a:t>Vefa</a:t>
            </a:r>
            <a:r>
              <a:rPr sz="2000" dirty="0"/>
              <a:t> Social Support Groups have been established to meet the needs of our citizens aged 65 and over under the presidency of governors / district governors in order to meet the basic needs of our citizens aged 65 and over who live alone and have no relatives to meet their needs.</a:t>
            </a:r>
            <a:endParaRPr lang="tr-TR" sz="2000" dirty="0">
              <a:solidFill>
                <a:prstClr val="black"/>
              </a:solidFill>
            </a:endParaRPr>
          </a:p>
        </p:txBody>
      </p:sp>
      <p:sp>
        <p:nvSpPr>
          <p:cNvPr id="6" name="Metin kutusu 5"/>
          <p:cNvSpPr txBox="1"/>
          <p:nvPr/>
        </p:nvSpPr>
        <p:spPr>
          <a:xfrm>
            <a:off x="307975" y="4725144"/>
            <a:ext cx="5056113" cy="1631216"/>
          </a:xfrm>
          <a:prstGeom prst="rect">
            <a:avLst/>
          </a:prstGeom>
          <a:noFill/>
        </p:spPr>
        <p:txBody>
          <a:bodyPr wrap="square">
            <a:spAutoFit/>
          </a:bodyPr>
          <a:lstStyle/>
          <a:p>
            <a:r>
              <a:rPr sz="2000" dirty="0"/>
              <a:t>An application has been started to ensure that our citizens, who have been restricted/prohibited from leaving their residence, can report their needs and meet their needs via the numbers 112, 155, 156. </a:t>
            </a:r>
            <a:endParaRPr lang="tr-TR" sz="2000" dirty="0">
              <a:solidFill>
                <a:prstClr val="black"/>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375" y="2262933"/>
            <a:ext cx="2981640" cy="2180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4573735"/>
            <a:ext cx="28575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609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3059832" y="1196752"/>
            <a:ext cx="3296736" cy="646331"/>
          </a:xfrm>
          <a:prstGeom prst="rect">
            <a:avLst/>
          </a:prstGeom>
          <a:noFill/>
        </p:spPr>
        <p:txBody>
          <a:bodyPr wrap="none">
            <a:spAutoFit/>
          </a:bodyPr>
          <a:lstStyle/>
          <a:p>
            <a:pPr>
              <a:defRPr sz="3600" b="1">
                <a:solidFill>
                  <a:srgbClr val="FF0000"/>
                </a:solidFill>
                <a:effectLst>
                  <a:outerShdw blurRad="38100" dist="38100" dir="2700000" algn="tl">
                    <a:srgbClr val="000000">
                      <a:alpha val="43137"/>
                    </a:srgbClr>
                  </a:outerShdw>
                </a:effectLst>
              </a:defRPr>
            </a:pPr>
            <a:r>
              <a:t>WHAT IS OLD?</a:t>
            </a:r>
            <a:endParaRPr lang="tr-TR" sz="3600" b="1" dirty="0">
              <a:solidFill>
                <a:srgbClr val="FF0000"/>
              </a:solidFill>
              <a:effectLst>
                <a:outerShdw blurRad="38100" dist="38100" dir="2700000" algn="tl">
                  <a:srgbClr val="000000">
                    <a:alpha val="43137"/>
                  </a:srgbClr>
                </a:outerShdw>
              </a:effectLst>
            </a:endParaRPr>
          </a:p>
        </p:txBody>
      </p:sp>
      <p:sp>
        <p:nvSpPr>
          <p:cNvPr id="3" name="Metin kutusu 2"/>
          <p:cNvSpPr txBox="1"/>
          <p:nvPr/>
        </p:nvSpPr>
        <p:spPr>
          <a:xfrm>
            <a:off x="467544" y="2060848"/>
            <a:ext cx="3456384" cy="3970318"/>
          </a:xfrm>
          <a:prstGeom prst="rect">
            <a:avLst/>
          </a:prstGeom>
          <a:noFill/>
        </p:spPr>
        <p:txBody>
          <a:bodyPr wrap="square">
            <a:spAutoFit/>
          </a:bodyPr>
          <a:lstStyle/>
          <a:p>
            <a:pPr algn="ctr">
              <a:defRPr sz="3600"/>
            </a:pPr>
            <a:r>
              <a:t>Individuals aged 65 and older in the world are defined as the "old population".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2120088"/>
            <a:ext cx="5113412" cy="3613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5781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0" name="Metin kutusu 19"/>
          <p:cNvSpPr txBox="1"/>
          <p:nvPr/>
        </p:nvSpPr>
        <p:spPr>
          <a:xfrm>
            <a:off x="719572" y="1139034"/>
            <a:ext cx="7272808" cy="523220"/>
          </a:xfrm>
          <a:prstGeom prst="rect">
            <a:avLst/>
          </a:prstGeom>
          <a:noFill/>
        </p:spPr>
        <p:txBody>
          <a:bodyPr wrap="square">
            <a:spAutoFit/>
          </a:bodyPr>
          <a:lstStyle/>
          <a:p>
            <a:pPr algn="ctr">
              <a:defRPr sz="2800">
                <a:solidFill>
                  <a:srgbClr val="FF0000"/>
                </a:solidFill>
              </a:defRPr>
            </a:pPr>
            <a:r>
              <a:rPr b="1" dirty="0"/>
              <a:t>COVID-19 STUDIES ON THE ELDERLY IN TURKEY</a:t>
            </a:r>
            <a:endParaRPr lang="tr-TR" sz="2800" b="1" dirty="0">
              <a:solidFill>
                <a:srgbClr val="FF0000"/>
              </a:solidFill>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 name="Metin kutusu 4"/>
          <p:cNvSpPr txBox="1"/>
          <p:nvPr/>
        </p:nvSpPr>
        <p:spPr>
          <a:xfrm>
            <a:off x="3131840" y="2348880"/>
            <a:ext cx="5690839" cy="1938992"/>
          </a:xfrm>
          <a:prstGeom prst="rect">
            <a:avLst/>
          </a:prstGeom>
          <a:noFill/>
        </p:spPr>
        <p:txBody>
          <a:bodyPr wrap="square">
            <a:spAutoFit/>
          </a:bodyPr>
          <a:lstStyle/>
          <a:p>
            <a:r>
              <a:rPr sz="2000" dirty="0"/>
              <a:t>In case our elderly people in need of Social Assistance (economic support) are notified of their economic support applications to the phone number 144 belonging to the Ministry of Family, their demands are evaluated and economic support is given to those in real need. </a:t>
            </a:r>
            <a:endParaRPr lang="tr-TR" sz="2000" dirty="0">
              <a:solidFill>
                <a:prstClr val="black"/>
              </a:solidFill>
            </a:endParaRPr>
          </a:p>
        </p:txBody>
      </p:sp>
      <p:sp>
        <p:nvSpPr>
          <p:cNvPr id="6" name="Metin kutusu 5"/>
          <p:cNvSpPr txBox="1"/>
          <p:nvPr/>
        </p:nvSpPr>
        <p:spPr>
          <a:xfrm>
            <a:off x="324633" y="4695289"/>
            <a:ext cx="5471503" cy="1323439"/>
          </a:xfrm>
          <a:prstGeom prst="rect">
            <a:avLst/>
          </a:prstGeom>
          <a:noFill/>
        </p:spPr>
        <p:txBody>
          <a:bodyPr wrap="square">
            <a:spAutoFit/>
          </a:bodyPr>
          <a:lstStyle/>
          <a:p>
            <a:r>
              <a:rPr sz="2000" dirty="0"/>
              <a:t>The declarations and payments of our taxpayer citizens over the age of 65 and who cannot go out due to their chronic illness have been postponed until the end of the ban.</a:t>
            </a:r>
            <a:endParaRPr lang="tr-TR" sz="2000" dirty="0">
              <a:solidFill>
                <a:prstClr val="black"/>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975" y="2149808"/>
            <a:ext cx="2895874" cy="2034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4798979"/>
            <a:ext cx="2674959" cy="139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4867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0" name="Metin kutusu 19"/>
          <p:cNvSpPr txBox="1"/>
          <p:nvPr/>
        </p:nvSpPr>
        <p:spPr>
          <a:xfrm>
            <a:off x="652107" y="1091972"/>
            <a:ext cx="7272808" cy="523220"/>
          </a:xfrm>
          <a:prstGeom prst="rect">
            <a:avLst/>
          </a:prstGeom>
          <a:noFill/>
        </p:spPr>
        <p:txBody>
          <a:bodyPr wrap="square">
            <a:spAutoFit/>
          </a:bodyPr>
          <a:lstStyle/>
          <a:p>
            <a:pPr algn="ctr">
              <a:defRPr sz="2800">
                <a:solidFill>
                  <a:srgbClr val="FF0000"/>
                </a:solidFill>
              </a:defRPr>
            </a:pPr>
            <a:r>
              <a:rPr b="1" dirty="0"/>
              <a:t>COVID-19 STUDIES ON THE ELDERLY IN TURKEY</a:t>
            </a:r>
            <a:endParaRPr lang="tr-TR" sz="2800" b="1" dirty="0">
              <a:solidFill>
                <a:srgbClr val="FF0000"/>
              </a:solidFill>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Metin kutusu 5"/>
          <p:cNvSpPr txBox="1"/>
          <p:nvPr/>
        </p:nvSpPr>
        <p:spPr>
          <a:xfrm>
            <a:off x="4683580" y="2191139"/>
            <a:ext cx="3400504" cy="1015663"/>
          </a:xfrm>
          <a:prstGeom prst="rect">
            <a:avLst/>
          </a:prstGeom>
          <a:noFill/>
        </p:spPr>
        <p:txBody>
          <a:bodyPr wrap="square">
            <a:spAutoFit/>
          </a:bodyPr>
          <a:lstStyle/>
          <a:p>
            <a:r>
              <a:rPr sz="2000" dirty="0"/>
              <a:t>Public banks have allowed retirees to pay their salaries at home if they wish. </a:t>
            </a:r>
            <a:endParaRPr lang="tr-TR" sz="2000" dirty="0">
              <a:solidFill>
                <a:prstClr val="black"/>
              </a:solidFill>
            </a:endParaRPr>
          </a:p>
        </p:txBody>
      </p:sp>
      <p:sp>
        <p:nvSpPr>
          <p:cNvPr id="9" name="Metin kutusu 8"/>
          <p:cNvSpPr txBox="1"/>
          <p:nvPr/>
        </p:nvSpPr>
        <p:spPr>
          <a:xfrm>
            <a:off x="623029" y="4105522"/>
            <a:ext cx="4711981" cy="2246769"/>
          </a:xfrm>
          <a:prstGeom prst="rect">
            <a:avLst/>
          </a:prstGeom>
          <a:noFill/>
        </p:spPr>
        <p:txBody>
          <a:bodyPr wrap="square">
            <a:spAutoFit/>
          </a:bodyPr>
          <a:lstStyle/>
          <a:p>
            <a:r>
              <a:rPr sz="2000" dirty="0"/>
              <a:t>The minimum pension amount was increased from 1,000 TL to 1,500 TL. It has been ensured that the elderly care institutions continue to serve in such a way that they are among the sectors to be evaluated within the scope of force majeure. </a:t>
            </a:r>
            <a:endParaRPr lang="tr-TR" sz="2000" dirty="0">
              <a:solidFill>
                <a:prstClr val="black"/>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890" y="1912967"/>
            <a:ext cx="3528392" cy="18947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4293096"/>
            <a:ext cx="28575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4324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0" name="Metin kutusu 19"/>
          <p:cNvSpPr txBox="1"/>
          <p:nvPr/>
        </p:nvSpPr>
        <p:spPr>
          <a:xfrm>
            <a:off x="753603" y="1124830"/>
            <a:ext cx="7272808" cy="523220"/>
          </a:xfrm>
          <a:prstGeom prst="rect">
            <a:avLst/>
          </a:prstGeom>
          <a:noFill/>
        </p:spPr>
        <p:txBody>
          <a:bodyPr wrap="square">
            <a:spAutoFit/>
          </a:bodyPr>
          <a:lstStyle/>
          <a:p>
            <a:pPr algn="ctr">
              <a:defRPr sz="2800">
                <a:solidFill>
                  <a:srgbClr val="FF0000"/>
                </a:solidFill>
              </a:defRPr>
            </a:pPr>
            <a:r>
              <a:rPr b="1" dirty="0"/>
              <a:t>COVID-19 STUDIES ON THE ELDERLY IN TURKEY</a:t>
            </a:r>
            <a:endParaRPr lang="tr-TR" sz="2800" b="1" dirty="0">
              <a:solidFill>
                <a:srgbClr val="FF0000"/>
              </a:solidFill>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Metin kutusu 6"/>
          <p:cNvSpPr txBox="1"/>
          <p:nvPr/>
        </p:nvSpPr>
        <p:spPr>
          <a:xfrm>
            <a:off x="4161862" y="1913918"/>
            <a:ext cx="4392488" cy="1631216"/>
          </a:xfrm>
          <a:prstGeom prst="rect">
            <a:avLst/>
          </a:prstGeom>
          <a:noFill/>
        </p:spPr>
        <p:txBody>
          <a:bodyPr wrap="square">
            <a:spAutoFit/>
          </a:bodyPr>
          <a:lstStyle/>
          <a:p>
            <a:r>
              <a:rPr sz="2000" dirty="0"/>
              <a:t>It has been ensured that the elderly care institutions continue to serve in such a way that they are among the sectors to be evaluated within the scope of force majeure. </a:t>
            </a:r>
          </a:p>
        </p:txBody>
      </p:sp>
      <p:sp>
        <p:nvSpPr>
          <p:cNvPr id="10" name="Metin kutusu 9"/>
          <p:cNvSpPr txBox="1"/>
          <p:nvPr/>
        </p:nvSpPr>
        <p:spPr>
          <a:xfrm>
            <a:off x="460375" y="3827836"/>
            <a:ext cx="5256584" cy="2554545"/>
          </a:xfrm>
          <a:prstGeom prst="rect">
            <a:avLst/>
          </a:prstGeom>
          <a:noFill/>
        </p:spPr>
        <p:txBody>
          <a:bodyPr wrap="square">
            <a:spAutoFit/>
          </a:bodyPr>
          <a:lstStyle/>
          <a:p>
            <a:r>
              <a:rPr sz="2000" dirty="0"/>
              <a:t>In order to provide care services in the care centers, the possibility of not seeking the income criterion for three months has been introduced, and the President can extend this period up to one year, if necessary, and it has been ensured that our elderly people who need it during the COVID-19 process can be taken into institutional care free of charge, regardless of their wages.</a:t>
            </a:r>
            <a:endParaRPr lang="tr-TR" sz="2000" dirty="0">
              <a:solidFill>
                <a:prstClr val="black"/>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2775" y="1831557"/>
            <a:ext cx="3031836" cy="1842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AutoShape 4" descr="Bakım merkezlerinden hizmet alma şartlarında değişiklik - Haber Sitesi -  Kayseri Haberleri - Gündem Haberleri - Turk Ulus Medy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83213" y="4257674"/>
            <a:ext cx="2621235" cy="1946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070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0" name="Metin kutusu 19"/>
          <p:cNvSpPr txBox="1"/>
          <p:nvPr/>
        </p:nvSpPr>
        <p:spPr>
          <a:xfrm>
            <a:off x="755576" y="1340768"/>
            <a:ext cx="7272808" cy="954107"/>
          </a:xfrm>
          <a:prstGeom prst="rect">
            <a:avLst/>
          </a:prstGeom>
          <a:noFill/>
        </p:spPr>
        <p:txBody>
          <a:bodyPr wrap="square">
            <a:spAutoFit/>
          </a:bodyPr>
          <a:lstStyle/>
          <a:p>
            <a:pPr algn="ctr">
              <a:defRPr sz="2800">
                <a:solidFill>
                  <a:srgbClr val="FF0000"/>
                </a:solidFill>
              </a:defRPr>
            </a:pPr>
            <a:r>
              <a:rPr b="1" dirty="0"/>
              <a:t>65+ AGE COVID-19 VACCINATION AND DEATH RATE IN TURKEY</a:t>
            </a: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pic>
        <p:nvPicPr>
          <p:cNvPr id="5122" name="Picture 2" descr="Türk halkı koronavirüs aşısına “temkinli” yaklaşıy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975" y="2708921"/>
            <a:ext cx="3687961" cy="3084288"/>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Dünya genelinde Covid-19 ölümleri bir milyonu aştı - BBC News Türkç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30373" y="2708921"/>
            <a:ext cx="4202067" cy="31027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2647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Metin kutusu 6"/>
          <p:cNvSpPr txBox="1"/>
          <p:nvPr/>
        </p:nvSpPr>
        <p:spPr>
          <a:xfrm>
            <a:off x="292567" y="1461817"/>
            <a:ext cx="4432240" cy="1631216"/>
          </a:xfrm>
          <a:prstGeom prst="rect">
            <a:avLst/>
          </a:prstGeom>
          <a:noFill/>
        </p:spPr>
        <p:txBody>
          <a:bodyPr wrap="square">
            <a:spAutoFit/>
          </a:bodyPr>
          <a:lstStyle/>
          <a:p>
            <a:r>
              <a:rPr sz="2000" dirty="0"/>
              <a:t>As of January 14, 2021, vaccination studies for people over 65 years of age have started in Turkey. So far, 76.4% of people aged 65+ in Turkey have been vaccinated. </a:t>
            </a:r>
            <a:endParaRPr lang="tr-TR" sz="2000" dirty="0"/>
          </a:p>
        </p:txBody>
      </p:sp>
      <p:sp>
        <p:nvSpPr>
          <p:cNvPr id="8" name="Metin kutusu 7"/>
          <p:cNvSpPr txBox="1"/>
          <p:nvPr/>
        </p:nvSpPr>
        <p:spPr>
          <a:xfrm>
            <a:off x="4860032" y="4509120"/>
            <a:ext cx="3988295" cy="1015663"/>
          </a:xfrm>
          <a:prstGeom prst="rect">
            <a:avLst/>
          </a:prstGeom>
          <a:noFill/>
        </p:spPr>
        <p:txBody>
          <a:bodyPr wrap="square">
            <a:spAutoFit/>
          </a:bodyPr>
          <a:lstStyle/>
          <a:p>
            <a:r>
              <a:rPr sz="2000" dirty="0"/>
              <a:t>93% of those who died from Corona virus in Turkey consist of people over the age of 65+. </a:t>
            </a:r>
            <a:endParaRPr lang="tr-TR" sz="2000" dirty="0"/>
          </a:p>
        </p:txBody>
      </p:sp>
      <p:sp>
        <p:nvSpPr>
          <p:cNvPr id="9" name="AutoShape 2" descr="Sağlık çalışanları için ikinci doz, 70 yaş üstü için ilk doz aşı uygulaması  başladı"/>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4" descr="Sağlık çalışanları için ikinci doz, 70 yaş üstü için ilk doz aşı uygulaması  başladı"/>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4" name="Picture 6" descr="Sağlık çalışanları için ikinci doz, 70 yaş üstü için ilk doz aşı uygulaması  başlad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6193" y="1426539"/>
            <a:ext cx="3607380" cy="2290494"/>
          </a:xfrm>
          <a:prstGeom prst="rect">
            <a:avLst/>
          </a:prstGeom>
          <a:noFill/>
          <a:extLst>
            <a:ext uri="{909E8E84-426E-40DD-AFC4-6F175D3DCCD1}">
              <a14:hiddenFill xmlns:a14="http://schemas.microsoft.com/office/drawing/2010/main" xmlns="">
                <a:solidFill>
                  <a:srgbClr val="FFFFFF"/>
                </a:solidFill>
              </a14:hiddenFill>
            </a:ext>
          </a:extLst>
        </p:spPr>
      </p:pic>
      <p:pic>
        <p:nvPicPr>
          <p:cNvPr id="7177"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0751" y="3717032"/>
            <a:ext cx="3777233"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52493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0" name="Metin kutusu 19"/>
          <p:cNvSpPr txBox="1"/>
          <p:nvPr/>
        </p:nvSpPr>
        <p:spPr>
          <a:xfrm>
            <a:off x="899592" y="1268760"/>
            <a:ext cx="7504960" cy="1384995"/>
          </a:xfrm>
          <a:prstGeom prst="rect">
            <a:avLst/>
          </a:prstGeom>
          <a:noFill/>
        </p:spPr>
        <p:txBody>
          <a:bodyPr wrap="square">
            <a:spAutoFit/>
          </a:bodyPr>
          <a:lstStyle/>
          <a:p>
            <a:pPr algn="ctr">
              <a:defRPr sz="2800">
                <a:solidFill>
                  <a:srgbClr val="FF0000"/>
                </a:solidFill>
              </a:defRPr>
            </a:pPr>
            <a:r>
              <a:rPr b="1" dirty="0"/>
              <a:t>WHAT ARE THE EFFECTS OF THE COVID-19 PROHIBITS IN TURKEY ON THE ELDERLY? (through the eyes of society)</a:t>
            </a:r>
            <a:endParaRPr lang="tr-TR" sz="2800" b="1" dirty="0">
              <a:solidFill>
                <a:srgbClr val="FF0000"/>
              </a:solidFill>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pic>
        <p:nvPicPr>
          <p:cNvPr id="1026" name="Picture 2" descr="Koronavirüs aşısı: Yaşlıların aşılanması neden daha zordur? - BBC News  Türkç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63616" y="3068960"/>
            <a:ext cx="5312504" cy="27935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7152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 name="Metin kutusu 4"/>
          <p:cNvSpPr txBox="1"/>
          <p:nvPr/>
        </p:nvSpPr>
        <p:spPr>
          <a:xfrm>
            <a:off x="539552" y="1921418"/>
            <a:ext cx="4392488" cy="1631216"/>
          </a:xfrm>
          <a:prstGeom prst="rect">
            <a:avLst/>
          </a:prstGeom>
          <a:noFill/>
        </p:spPr>
        <p:txBody>
          <a:bodyPr wrap="square">
            <a:spAutoFit/>
          </a:bodyPr>
          <a:lstStyle/>
          <a:p>
            <a:r>
              <a:rPr sz="2000" dirty="0"/>
              <a:t>The curfew affects our elderly people who walk every day in terms of their health, and our elderly who cannot walk in this process experience problems with their health, </a:t>
            </a:r>
            <a:endParaRPr lang="tr-TR" sz="2000" dirty="0"/>
          </a:p>
        </p:txBody>
      </p:sp>
      <p:sp>
        <p:nvSpPr>
          <p:cNvPr id="6" name="Metin kutusu 5"/>
          <p:cNvSpPr txBox="1"/>
          <p:nvPr/>
        </p:nvSpPr>
        <p:spPr>
          <a:xfrm>
            <a:off x="4716016" y="3963600"/>
            <a:ext cx="3672408" cy="2246769"/>
          </a:xfrm>
          <a:prstGeom prst="rect">
            <a:avLst/>
          </a:prstGeom>
          <a:noFill/>
        </p:spPr>
        <p:txBody>
          <a:bodyPr wrap="square">
            <a:spAutoFit/>
          </a:bodyPr>
          <a:lstStyle/>
          <a:p>
            <a:r>
              <a:rPr sz="2000" dirty="0"/>
              <a:t>While our elderly people living with their son and daughter or relatives stay at home, the households who are constantly outside are faced with the risks of carrying the virus to their home, </a:t>
            </a:r>
            <a:endParaRPr lang="tr-TR"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7" y="1556792"/>
            <a:ext cx="3294931" cy="1855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2775" y="3972490"/>
            <a:ext cx="3527177" cy="1879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4337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 name="Metin kutusu 4"/>
          <p:cNvSpPr txBox="1"/>
          <p:nvPr/>
        </p:nvSpPr>
        <p:spPr>
          <a:xfrm>
            <a:off x="508487" y="1867601"/>
            <a:ext cx="4178448" cy="1015663"/>
          </a:xfrm>
          <a:prstGeom prst="rect">
            <a:avLst/>
          </a:prstGeom>
          <a:noFill/>
        </p:spPr>
        <p:txBody>
          <a:bodyPr wrap="square">
            <a:spAutoFit/>
          </a:bodyPr>
          <a:lstStyle/>
          <a:p>
            <a:pPr>
              <a:defRPr>
                <a:solidFill>
                  <a:prstClr val="black"/>
                </a:solidFill>
              </a:defRPr>
            </a:pPr>
            <a:r>
              <a:rPr sz="2000" dirty="0"/>
              <a:t>Deficiencies in the health checks and treatments of many of our citizens over the age of 65 due to the virus, </a:t>
            </a:r>
            <a:endParaRPr lang="tr-TR" sz="2000" dirty="0">
              <a:solidFill>
                <a:prstClr val="black"/>
              </a:solidFill>
            </a:endParaRPr>
          </a:p>
        </p:txBody>
      </p:sp>
      <p:sp>
        <p:nvSpPr>
          <p:cNvPr id="8" name="Metin kutusu 7"/>
          <p:cNvSpPr txBox="1"/>
          <p:nvPr/>
        </p:nvSpPr>
        <p:spPr>
          <a:xfrm>
            <a:off x="4067944" y="3933056"/>
            <a:ext cx="4392488" cy="1631216"/>
          </a:xfrm>
          <a:prstGeom prst="rect">
            <a:avLst/>
          </a:prstGeom>
          <a:noFill/>
        </p:spPr>
        <p:txBody>
          <a:bodyPr wrap="square">
            <a:spAutoFit/>
          </a:bodyPr>
          <a:lstStyle/>
          <a:p>
            <a:pPr>
              <a:defRPr>
                <a:solidFill>
                  <a:prstClr val="black"/>
                </a:solidFill>
              </a:defRPr>
            </a:pPr>
            <a:r>
              <a:rPr sz="2000" dirty="0"/>
              <a:t>Due to the virus, our elderly people have been excluded from social life, causing their loved ones not to visit them, and they are doomed to loneliness in this process, </a:t>
            </a:r>
            <a:endParaRPr lang="tr-TR" sz="2000"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1538691"/>
            <a:ext cx="3102099" cy="169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468" y="3866222"/>
            <a:ext cx="3243420" cy="194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7475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 name="Metin kutusu 4"/>
          <p:cNvSpPr txBox="1"/>
          <p:nvPr/>
        </p:nvSpPr>
        <p:spPr>
          <a:xfrm>
            <a:off x="390896" y="1619545"/>
            <a:ext cx="3975993" cy="1323439"/>
          </a:xfrm>
          <a:prstGeom prst="rect">
            <a:avLst/>
          </a:prstGeom>
          <a:noFill/>
        </p:spPr>
        <p:txBody>
          <a:bodyPr wrap="square">
            <a:spAutoFit/>
          </a:bodyPr>
          <a:lstStyle/>
          <a:p>
            <a:pPr>
              <a:defRPr>
                <a:solidFill>
                  <a:prstClr val="black"/>
                </a:solidFill>
              </a:defRPr>
            </a:pPr>
            <a:r>
              <a:rPr sz="2000" dirty="0"/>
              <a:t>The majority of the society sees our elderly people as the group that spreads the virus and reacts negatively, </a:t>
            </a:r>
            <a:endParaRPr lang="tr-TR" sz="2000" dirty="0">
              <a:solidFill>
                <a:prstClr val="black"/>
              </a:solidFill>
            </a:endParaRPr>
          </a:p>
        </p:txBody>
      </p:sp>
      <p:sp>
        <p:nvSpPr>
          <p:cNvPr id="8" name="Metin kutusu 7"/>
          <p:cNvSpPr txBox="1"/>
          <p:nvPr/>
        </p:nvSpPr>
        <p:spPr>
          <a:xfrm>
            <a:off x="3942148" y="4002082"/>
            <a:ext cx="4392488" cy="1938992"/>
          </a:xfrm>
          <a:prstGeom prst="rect">
            <a:avLst/>
          </a:prstGeom>
          <a:noFill/>
        </p:spPr>
        <p:txBody>
          <a:bodyPr wrap="square">
            <a:spAutoFit/>
          </a:bodyPr>
          <a:lstStyle/>
          <a:p>
            <a:pPr>
              <a:defRPr>
                <a:solidFill>
                  <a:prstClr val="black"/>
                </a:solidFill>
              </a:defRPr>
            </a:pPr>
            <a:r>
              <a:rPr sz="2000" dirty="0"/>
              <a:t>As a result of the prohibition of using public transportation vehicles and deprivation of their freedom of travel, the society's extreme reaction to our elderly citizens who want to use public transportation, </a:t>
            </a:r>
            <a:endParaRPr lang="tr-TR" sz="2000" dirty="0">
              <a:solidFill>
                <a:prstClr val="black"/>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975" y="4002082"/>
            <a:ext cx="3327921" cy="1846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93052" y="1447875"/>
            <a:ext cx="3407339" cy="1901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6884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 name="Metin kutusu 4"/>
          <p:cNvSpPr txBox="1"/>
          <p:nvPr/>
        </p:nvSpPr>
        <p:spPr>
          <a:xfrm>
            <a:off x="468664" y="1727723"/>
            <a:ext cx="3700949" cy="1015663"/>
          </a:xfrm>
          <a:prstGeom prst="rect">
            <a:avLst/>
          </a:prstGeom>
          <a:noFill/>
        </p:spPr>
        <p:txBody>
          <a:bodyPr wrap="square">
            <a:spAutoFit/>
          </a:bodyPr>
          <a:lstStyle/>
          <a:p>
            <a:pPr>
              <a:defRPr>
                <a:solidFill>
                  <a:prstClr val="black"/>
                </a:solidFill>
              </a:defRPr>
            </a:pPr>
            <a:r>
              <a:rPr sz="2000" dirty="0"/>
              <a:t>The highest number of deaths due to the virus are our elderly citizens, </a:t>
            </a:r>
            <a:endParaRPr lang="tr-TR" sz="2000" dirty="0">
              <a:solidFill>
                <a:prstClr val="black"/>
              </a:solidFill>
            </a:endParaRPr>
          </a:p>
        </p:txBody>
      </p:sp>
      <p:sp>
        <p:nvSpPr>
          <p:cNvPr id="8" name="Metin kutusu 7"/>
          <p:cNvSpPr txBox="1"/>
          <p:nvPr/>
        </p:nvSpPr>
        <p:spPr>
          <a:xfrm>
            <a:off x="827584" y="4365104"/>
            <a:ext cx="7744649" cy="1323439"/>
          </a:xfrm>
          <a:prstGeom prst="rect">
            <a:avLst/>
          </a:prstGeom>
          <a:noFill/>
        </p:spPr>
        <p:txBody>
          <a:bodyPr wrap="square">
            <a:spAutoFit/>
          </a:bodyPr>
          <a:lstStyle/>
          <a:p>
            <a:pPr>
              <a:defRPr>
                <a:solidFill>
                  <a:prstClr val="black"/>
                </a:solidFill>
              </a:defRPr>
            </a:pPr>
            <a:r>
              <a:rPr sz="2000" dirty="0"/>
              <a:t>Feeling remorseful due to the fact that they mostly cause the death of the elderly population at home as a result of catching corona virus of other individuals living with family elders and carrying viruses to the house, </a:t>
            </a:r>
            <a:endParaRPr lang="tr-TR" sz="2000" dirty="0">
              <a:solidFill>
                <a:prstClr val="black"/>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9" y="1128792"/>
            <a:ext cx="4176463" cy="2926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4068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xmlns="" val="2597028455"/>
              </p:ext>
            </p:extLst>
          </p:nvPr>
        </p:nvGraphicFramePr>
        <p:xfrm>
          <a:off x="683569" y="2132856"/>
          <a:ext cx="7632848" cy="4213593"/>
        </p:xfrm>
        <a:graphic>
          <a:graphicData uri="http://schemas.openxmlformats.org/drawingml/2006/table">
            <a:tbl>
              <a:tblPr firstRow="1" firstCol="1" lastRow="1" lastCol="1" bandRow="1" bandCol="1"/>
              <a:tblGrid>
                <a:gridCol w="1211111"/>
                <a:gridCol w="1662106"/>
                <a:gridCol w="2288269"/>
                <a:gridCol w="2471362"/>
              </a:tblGrid>
              <a:tr h="267417">
                <a:tc gridSpan="4">
                  <a:txBody>
                    <a:bodyPr/>
                    <a:lstStyle/>
                    <a:p>
                      <a:pPr marL="2353945" marR="2350135" algn="ctr">
                        <a:spcBef>
                          <a:spcPts val="415"/>
                        </a:spcBef>
                        <a:spcAft>
                          <a:spcPts val="0"/>
                        </a:spcAft>
                        <a:defRPr sz="1100" b="1">
                          <a:solidFill>
                            <a:srgbClr val="231F20"/>
                          </a:solidFill>
                          <a:effectLst/>
                          <a:latin typeface="Trebuchet MS"/>
                          <a:ea typeface="Trebuchet MS"/>
                          <a:cs typeface="Trebuchet MS"/>
                        </a:defRPr>
                      </a:pPr>
                      <a:r>
                        <a:rPr dirty="0"/>
                        <a:t>TURKEY- Demographics</a:t>
                      </a:r>
                      <a:endParaRPr lang="tr-TR" sz="11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1D3D4"/>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78542">
                <a:tc>
                  <a:txBody>
                    <a:bodyPr/>
                    <a:lstStyle/>
                    <a:p>
                      <a:pPr marL="300355" marR="292735" algn="ctr">
                        <a:spcBef>
                          <a:spcPts val="490"/>
                        </a:spcBef>
                        <a:spcAft>
                          <a:spcPts val="0"/>
                        </a:spcAft>
                        <a:defRPr sz="1100" b="1">
                          <a:solidFill>
                            <a:srgbClr val="231F20"/>
                          </a:solidFill>
                          <a:effectLst/>
                          <a:latin typeface="Trebuchet MS"/>
                          <a:ea typeface="Trebuchet MS"/>
                          <a:cs typeface="Trebuchet MS"/>
                        </a:defRPr>
                      </a:pPr>
                      <a:r>
                        <a:rPr sz="1600" dirty="0"/>
                        <a:t>Year</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90488" marR="448945" indent="0" algn="ctr">
                        <a:spcBef>
                          <a:spcPts val="490"/>
                        </a:spcBef>
                        <a:spcAft>
                          <a:spcPts val="0"/>
                        </a:spcAft>
                        <a:defRPr sz="1100" b="1" cap="small">
                          <a:solidFill>
                            <a:srgbClr val="231F20"/>
                          </a:solidFill>
                          <a:effectLst/>
                          <a:latin typeface="Trebuchet MS"/>
                          <a:ea typeface="Trebuchet MS"/>
                          <a:cs typeface="Trebuchet MS"/>
                        </a:defRPr>
                      </a:pPr>
                      <a:r>
                        <a:rPr sz="1600" dirty="0" err="1" smtClean="0"/>
                        <a:t>Populat</a:t>
                      </a:r>
                      <a:r>
                        <a:rPr lang="tr-TR" sz="1600" dirty="0" smtClean="0"/>
                        <a:t>ı</a:t>
                      </a:r>
                      <a:r>
                        <a:rPr sz="1600" dirty="0" smtClean="0"/>
                        <a:t>on</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48895" marR="45085" algn="ctr">
                        <a:spcBef>
                          <a:spcPts val="490"/>
                        </a:spcBef>
                        <a:spcAft>
                          <a:spcPts val="0"/>
                        </a:spcAft>
                        <a:defRPr sz="1100" b="1">
                          <a:solidFill>
                            <a:srgbClr val="231F20"/>
                          </a:solidFill>
                          <a:effectLst/>
                          <a:latin typeface="Trebuchet MS"/>
                          <a:ea typeface="Trebuchet MS"/>
                          <a:cs typeface="Trebuchet MS"/>
                        </a:defRPr>
                      </a:pPr>
                      <a:r>
                        <a:rPr sz="1600" dirty="0"/>
                        <a:t>Yearly </a:t>
                      </a:r>
                      <a:r>
                        <a:rPr sz="1600" cap="small" dirty="0" err="1" smtClean="0"/>
                        <a:t>Populat</a:t>
                      </a:r>
                      <a:r>
                        <a:rPr lang="tr-TR" sz="1600" cap="small" dirty="0" smtClean="0"/>
                        <a:t>ı</a:t>
                      </a:r>
                      <a:r>
                        <a:rPr sz="1600" cap="small" dirty="0" smtClean="0"/>
                        <a:t>on</a:t>
                      </a:r>
                      <a:r>
                        <a:rPr sz="1600" dirty="0" smtClean="0"/>
                        <a:t> </a:t>
                      </a:r>
                      <a:r>
                        <a:rPr sz="1600" dirty="0"/>
                        <a:t>Increase Rate (%)</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134620">
                        <a:spcBef>
                          <a:spcPts val="490"/>
                        </a:spcBef>
                        <a:spcAft>
                          <a:spcPts val="0"/>
                        </a:spcAft>
                        <a:defRPr sz="1100" b="1">
                          <a:solidFill>
                            <a:srgbClr val="231F20"/>
                          </a:solidFill>
                          <a:effectLst/>
                          <a:latin typeface="Trebuchet MS"/>
                          <a:ea typeface="Trebuchet MS"/>
                          <a:cs typeface="Trebuchet MS"/>
                        </a:defRPr>
                      </a:pPr>
                      <a:r>
                        <a:rPr sz="1600" dirty="0"/>
                        <a:t>Age 65+ </a:t>
                      </a:r>
                      <a:r>
                        <a:rPr sz="1600" cap="small" dirty="0" err="1" smtClean="0"/>
                        <a:t>Populat</a:t>
                      </a:r>
                      <a:r>
                        <a:rPr lang="tr-TR" sz="1600" cap="small" dirty="0" smtClean="0"/>
                        <a:t>ı</a:t>
                      </a:r>
                      <a:r>
                        <a:rPr sz="1600" cap="small" dirty="0" smtClean="0"/>
                        <a:t>on</a:t>
                      </a:r>
                      <a:r>
                        <a:rPr sz="1600" dirty="0" smtClean="0"/>
                        <a:t> </a:t>
                      </a:r>
                      <a:r>
                        <a:rPr sz="1600" dirty="0"/>
                        <a:t>Rate (%)</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1935</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346075" algn="ctr">
                        <a:spcBef>
                          <a:spcPts val="490"/>
                        </a:spcBef>
                        <a:spcAft>
                          <a:spcPts val="0"/>
                        </a:spcAft>
                        <a:defRPr sz="1100">
                          <a:solidFill>
                            <a:srgbClr val="231F20"/>
                          </a:solidFill>
                          <a:effectLst/>
                          <a:latin typeface="Trebuchet MS"/>
                          <a:ea typeface="Trebuchet MS"/>
                          <a:cs typeface="Trebuchet MS"/>
                        </a:defRPr>
                      </a:pPr>
                      <a:r>
                        <a:rPr sz="1600" dirty="0"/>
                        <a:t>16,158,567</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a:t>2.29</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solidFill>
                            <a:srgbClr val="231F20"/>
                          </a:solidFill>
                          <a:effectLst/>
                          <a:latin typeface="Trebuchet MS"/>
                          <a:ea typeface="Trebuchet MS"/>
                          <a:cs typeface="Trebuchet MS"/>
                        </a:defRPr>
                      </a:pPr>
                      <a:r>
                        <a:rPr sz="1600"/>
                        <a:t>3.9</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1945</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334010" algn="ctr">
                        <a:spcBef>
                          <a:spcPts val="490"/>
                        </a:spcBef>
                        <a:spcAft>
                          <a:spcPts val="0"/>
                        </a:spcAft>
                        <a:defRPr sz="1100">
                          <a:solidFill>
                            <a:srgbClr val="231F20"/>
                          </a:solidFill>
                          <a:effectLst/>
                          <a:latin typeface="Trebuchet MS"/>
                          <a:ea typeface="Trebuchet MS"/>
                          <a:cs typeface="Trebuchet MS"/>
                        </a:defRPr>
                      </a:pPr>
                      <a:r>
                        <a:rPr sz="1600" dirty="0"/>
                        <a:t>18.790.987</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a:t>1.08</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solidFill>
                            <a:srgbClr val="231F20"/>
                          </a:solidFill>
                          <a:effectLst/>
                          <a:latin typeface="Trebuchet MS"/>
                          <a:ea typeface="Trebuchet MS"/>
                          <a:cs typeface="Trebuchet MS"/>
                        </a:defRPr>
                      </a:pPr>
                      <a:r>
                        <a:rPr sz="1600"/>
                        <a:t>3.3</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1955</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333375" algn="ctr">
                        <a:spcBef>
                          <a:spcPts val="490"/>
                        </a:spcBef>
                        <a:spcAft>
                          <a:spcPts val="0"/>
                        </a:spcAft>
                        <a:defRPr sz="1100">
                          <a:solidFill>
                            <a:srgbClr val="231F20"/>
                          </a:solidFill>
                          <a:effectLst/>
                          <a:latin typeface="Trebuchet MS"/>
                          <a:ea typeface="Trebuchet MS"/>
                          <a:cs typeface="Trebuchet MS"/>
                        </a:defRPr>
                      </a:pPr>
                      <a:r>
                        <a:rPr sz="1600"/>
                        <a:t>24,065,543</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dirty="0"/>
                        <a:t>2.97</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solidFill>
                            <a:srgbClr val="231F20"/>
                          </a:solidFill>
                          <a:effectLst/>
                          <a:latin typeface="Trebuchet MS"/>
                          <a:ea typeface="Trebuchet MS"/>
                          <a:cs typeface="Trebuchet MS"/>
                        </a:defRPr>
                      </a:pPr>
                      <a:r>
                        <a:rPr sz="1600"/>
                        <a:t>3.4</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1965</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361315" algn="ctr">
                        <a:spcBef>
                          <a:spcPts val="490"/>
                        </a:spcBef>
                        <a:spcAft>
                          <a:spcPts val="0"/>
                        </a:spcAft>
                        <a:defRPr sz="1100">
                          <a:solidFill>
                            <a:srgbClr val="231F20"/>
                          </a:solidFill>
                          <a:effectLst/>
                          <a:latin typeface="Trebuchet MS"/>
                          <a:ea typeface="Trebuchet MS"/>
                          <a:cs typeface="Trebuchet MS"/>
                        </a:defRPr>
                      </a:pPr>
                      <a:r>
                        <a:rPr sz="1600"/>
                        <a:t>31,391,651</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dirty="0"/>
                        <a:t>2.62</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solidFill>
                            <a:srgbClr val="231F20"/>
                          </a:solidFill>
                          <a:effectLst/>
                          <a:latin typeface="Trebuchet MS"/>
                          <a:ea typeface="Trebuchet MS"/>
                          <a:cs typeface="Trebuchet MS"/>
                        </a:defRPr>
                      </a:pPr>
                      <a:r>
                        <a:rPr sz="1600" dirty="0"/>
                        <a:t>4.0</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1975</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328295" algn="ctr">
                        <a:spcBef>
                          <a:spcPts val="490"/>
                        </a:spcBef>
                        <a:spcAft>
                          <a:spcPts val="0"/>
                        </a:spcAft>
                        <a:defRPr sz="1100">
                          <a:solidFill>
                            <a:srgbClr val="231F20"/>
                          </a:solidFill>
                          <a:effectLst/>
                          <a:latin typeface="Trebuchet MS"/>
                          <a:ea typeface="Trebuchet MS"/>
                          <a:cs typeface="Trebuchet MS"/>
                        </a:defRPr>
                      </a:pPr>
                      <a:r>
                        <a:rPr sz="1600"/>
                        <a:t>40,348,789</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dirty="0"/>
                        <a:t>2.66</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solidFill>
                            <a:srgbClr val="231F20"/>
                          </a:solidFill>
                          <a:effectLst/>
                          <a:latin typeface="Trebuchet MS"/>
                          <a:ea typeface="Trebuchet MS"/>
                          <a:cs typeface="Trebuchet MS"/>
                        </a:defRPr>
                      </a:pPr>
                      <a:r>
                        <a:rPr sz="1600" dirty="0"/>
                        <a:t>4.6</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1985</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321945" algn="ctr">
                        <a:spcBef>
                          <a:spcPts val="490"/>
                        </a:spcBef>
                        <a:spcAft>
                          <a:spcPts val="0"/>
                        </a:spcAft>
                        <a:defRPr sz="1100">
                          <a:solidFill>
                            <a:srgbClr val="231F20"/>
                          </a:solidFill>
                          <a:effectLst/>
                          <a:latin typeface="Trebuchet MS"/>
                          <a:ea typeface="Trebuchet MS"/>
                          <a:cs typeface="Trebuchet MS"/>
                        </a:defRPr>
                      </a:pPr>
                      <a:r>
                        <a:rPr sz="1600"/>
                        <a:t>50,664,654</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a:t>2.64</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solidFill>
                            <a:srgbClr val="231F20"/>
                          </a:solidFill>
                          <a:effectLst/>
                          <a:latin typeface="Trebuchet MS"/>
                          <a:ea typeface="Trebuchet MS"/>
                          <a:cs typeface="Trebuchet MS"/>
                        </a:defRPr>
                      </a:pPr>
                      <a:r>
                        <a:rPr sz="1600" dirty="0"/>
                        <a:t>4.2</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1990</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334010" algn="ctr">
                        <a:spcBef>
                          <a:spcPts val="490"/>
                        </a:spcBef>
                        <a:spcAft>
                          <a:spcPts val="0"/>
                        </a:spcAft>
                        <a:defRPr sz="1100">
                          <a:solidFill>
                            <a:srgbClr val="231F20"/>
                          </a:solidFill>
                          <a:effectLst/>
                          <a:latin typeface="Trebuchet MS"/>
                          <a:ea typeface="Trebuchet MS"/>
                          <a:cs typeface="Trebuchet MS"/>
                        </a:defRPr>
                      </a:pPr>
                      <a:r>
                        <a:rPr sz="1600"/>
                        <a:t>56,473,653</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a:t>2.29</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solidFill>
                            <a:srgbClr val="231F20"/>
                          </a:solidFill>
                          <a:effectLst/>
                          <a:latin typeface="Trebuchet MS"/>
                          <a:ea typeface="Trebuchet MS"/>
                          <a:cs typeface="Trebuchet MS"/>
                        </a:defRPr>
                      </a:pPr>
                      <a:r>
                        <a:rPr sz="1600" dirty="0"/>
                        <a:t>4.3</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2000</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333375" algn="ctr">
                        <a:spcBef>
                          <a:spcPts val="490"/>
                        </a:spcBef>
                        <a:spcAft>
                          <a:spcPts val="0"/>
                        </a:spcAft>
                        <a:defRPr sz="1100">
                          <a:solidFill>
                            <a:srgbClr val="231F20"/>
                          </a:solidFill>
                          <a:effectLst/>
                          <a:latin typeface="Trebuchet MS"/>
                          <a:ea typeface="Trebuchet MS"/>
                          <a:cs typeface="Trebuchet MS"/>
                        </a:defRPr>
                      </a:pPr>
                      <a:r>
                        <a:rPr sz="1600"/>
                        <a:t>67,804,543</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a:t>2.00</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4395" marR="874395" algn="ctr">
                        <a:spcBef>
                          <a:spcPts val="490"/>
                        </a:spcBef>
                        <a:spcAft>
                          <a:spcPts val="0"/>
                        </a:spcAft>
                        <a:defRPr sz="1100">
                          <a:solidFill>
                            <a:srgbClr val="231F20"/>
                          </a:solidFill>
                          <a:effectLst/>
                          <a:latin typeface="Trebuchet MS"/>
                          <a:ea typeface="Trebuchet MS"/>
                          <a:cs typeface="Trebuchet MS"/>
                        </a:defRPr>
                      </a:pPr>
                      <a:r>
                        <a:rPr sz="1600" dirty="0"/>
                        <a:t>5.7</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2007</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325755" algn="ctr">
                        <a:spcBef>
                          <a:spcPts val="490"/>
                        </a:spcBef>
                        <a:spcAft>
                          <a:spcPts val="0"/>
                        </a:spcAft>
                        <a:defRPr sz="1100">
                          <a:solidFill>
                            <a:srgbClr val="231F20"/>
                          </a:solidFill>
                          <a:effectLst/>
                          <a:latin typeface="Trebuchet MS"/>
                          <a:ea typeface="Trebuchet MS"/>
                          <a:cs typeface="Trebuchet MS"/>
                        </a:defRPr>
                      </a:pPr>
                      <a:r>
                        <a:rPr sz="1600"/>
                        <a:t>70,586,256</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a:t>0.58</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solidFill>
                            <a:srgbClr val="231F20"/>
                          </a:solidFill>
                          <a:effectLst/>
                          <a:latin typeface="Trebuchet MS"/>
                          <a:ea typeface="Trebuchet MS"/>
                          <a:cs typeface="Trebuchet MS"/>
                        </a:defRPr>
                      </a:pPr>
                      <a:r>
                        <a:rPr sz="1600" dirty="0"/>
                        <a:t>7.1.</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2012</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341630" algn="ctr">
                        <a:spcBef>
                          <a:spcPts val="490"/>
                        </a:spcBef>
                        <a:spcAft>
                          <a:spcPts val="0"/>
                        </a:spcAft>
                        <a:defRPr sz="1100">
                          <a:solidFill>
                            <a:srgbClr val="231F20"/>
                          </a:solidFill>
                          <a:effectLst/>
                          <a:latin typeface="Trebuchet MS"/>
                          <a:ea typeface="Trebuchet MS"/>
                          <a:cs typeface="Trebuchet MS"/>
                        </a:defRPr>
                      </a:pPr>
                      <a:r>
                        <a:rPr sz="1600"/>
                        <a:t>75,627,384</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a:t>1.20</a:t>
                      </a:r>
                      <a:endParaRPr lang="tr-TR" sz="160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solidFill>
                            <a:srgbClr val="231F20"/>
                          </a:solidFill>
                          <a:effectLst/>
                          <a:latin typeface="Trebuchet MS"/>
                          <a:ea typeface="Trebuchet MS"/>
                          <a:cs typeface="Trebuchet MS"/>
                        </a:defRPr>
                      </a:pPr>
                      <a:r>
                        <a:rPr sz="1600" dirty="0"/>
                        <a:t>7.5</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b="1">
                          <a:solidFill>
                            <a:srgbClr val="231F20"/>
                          </a:solidFill>
                          <a:effectLst/>
                          <a:latin typeface="Trebuchet MS"/>
                          <a:ea typeface="Trebuchet MS"/>
                          <a:cs typeface="Trebuchet MS"/>
                        </a:defRPr>
                      </a:pPr>
                      <a:r>
                        <a:rPr sz="1600"/>
                        <a:t>2015</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480695" algn="ctr">
                        <a:spcBef>
                          <a:spcPts val="490"/>
                        </a:spcBef>
                        <a:spcAft>
                          <a:spcPts val="0"/>
                        </a:spcAft>
                        <a:defRPr sz="1100">
                          <a:solidFill>
                            <a:srgbClr val="231F20"/>
                          </a:solidFill>
                          <a:effectLst/>
                          <a:latin typeface="Trebuchet MS"/>
                          <a:ea typeface="Trebuchet MS"/>
                          <a:cs typeface="Trebuchet MS"/>
                        </a:defRPr>
                      </a:pPr>
                      <a:r>
                        <a:rPr sz="1600"/>
                        <a:t>78,741.53</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solidFill>
                            <a:srgbClr val="231F20"/>
                          </a:solidFill>
                          <a:effectLst/>
                          <a:latin typeface="Trebuchet MS"/>
                          <a:ea typeface="Trebuchet MS"/>
                          <a:cs typeface="Trebuchet MS"/>
                        </a:defRPr>
                      </a:pPr>
                      <a:r>
                        <a:rPr sz="1600"/>
                        <a:t>1.34</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solidFill>
                            <a:srgbClr val="231F20"/>
                          </a:solidFill>
                          <a:effectLst/>
                          <a:latin typeface="Trebuchet MS"/>
                          <a:ea typeface="Trebuchet MS"/>
                          <a:cs typeface="Trebuchet MS"/>
                        </a:defRPr>
                      </a:pPr>
                      <a:r>
                        <a:rPr sz="1600" dirty="0"/>
                        <a:t>8.2</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208">
                <a:tc>
                  <a:txBody>
                    <a:bodyPr/>
                    <a:lstStyle/>
                    <a:p>
                      <a:pPr marL="300355" marR="297180" algn="ctr">
                        <a:spcBef>
                          <a:spcPts val="490"/>
                        </a:spcBef>
                        <a:spcAft>
                          <a:spcPts val="0"/>
                        </a:spcAft>
                        <a:defRPr sz="1100">
                          <a:effectLst/>
                          <a:latin typeface="Trebuchet MS"/>
                          <a:ea typeface="Trebuchet MS"/>
                          <a:cs typeface="Trebuchet MS"/>
                        </a:defRPr>
                      </a:pPr>
                      <a:r>
                        <a:rPr sz="1600"/>
                        <a:t>2020</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DEDEE"/>
                    </a:solidFill>
                  </a:tcPr>
                </a:tc>
                <a:tc>
                  <a:txBody>
                    <a:bodyPr/>
                    <a:lstStyle/>
                    <a:p>
                      <a:pPr marL="480695">
                        <a:spcBef>
                          <a:spcPts val="490"/>
                        </a:spcBef>
                        <a:spcAft>
                          <a:spcPts val="0"/>
                        </a:spcAft>
                        <a:defRPr sz="1100">
                          <a:effectLst/>
                          <a:latin typeface="Trebuchet MS"/>
                          <a:ea typeface="Trebuchet MS"/>
                          <a:cs typeface="Trebuchet MS"/>
                        </a:defRPr>
                      </a:pPr>
                      <a:r>
                        <a:rPr sz="1600"/>
                        <a:t>83,614,362</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8895" marR="45085" algn="ctr">
                        <a:spcBef>
                          <a:spcPts val="490"/>
                        </a:spcBef>
                        <a:spcAft>
                          <a:spcPts val="0"/>
                        </a:spcAft>
                        <a:defRPr sz="1100">
                          <a:effectLst/>
                          <a:latin typeface="Trebuchet MS"/>
                          <a:ea typeface="Trebuchet MS"/>
                          <a:cs typeface="Trebuchet MS"/>
                        </a:defRPr>
                      </a:pPr>
                      <a:r>
                        <a:rPr sz="1600"/>
                        <a:t>0.55</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76300" marR="871855" algn="ctr">
                        <a:spcBef>
                          <a:spcPts val="490"/>
                        </a:spcBef>
                        <a:spcAft>
                          <a:spcPts val="0"/>
                        </a:spcAft>
                        <a:defRPr sz="1100">
                          <a:effectLst/>
                          <a:latin typeface="Trebuchet MS"/>
                          <a:ea typeface="Trebuchet MS"/>
                          <a:cs typeface="Trebuchet MS"/>
                        </a:defRPr>
                      </a:pPr>
                      <a:r>
                        <a:rPr sz="1600" dirty="0"/>
                        <a:t>9.5</a:t>
                      </a:r>
                      <a:endParaRPr lang="tr-TR" sz="1600" dirty="0">
                        <a:effectLst/>
                        <a:latin typeface="Trebuchet MS"/>
                        <a:ea typeface="Trebuchet MS"/>
                        <a:cs typeface="Trebuchet M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
        <p:nvSpPr>
          <p:cNvPr id="3" name="Metin kutusu 2"/>
          <p:cNvSpPr txBox="1"/>
          <p:nvPr/>
        </p:nvSpPr>
        <p:spPr>
          <a:xfrm>
            <a:off x="1259632" y="1196752"/>
            <a:ext cx="6912769" cy="830997"/>
          </a:xfrm>
          <a:prstGeom prst="rect">
            <a:avLst/>
          </a:prstGeom>
          <a:noFill/>
        </p:spPr>
        <p:txBody>
          <a:bodyPr wrap="square">
            <a:spAutoFit/>
          </a:bodyPr>
          <a:lstStyle/>
          <a:p>
            <a:pPr algn="ctr">
              <a:defRPr>
                <a:solidFill>
                  <a:srgbClr val="FF0000"/>
                </a:solidFill>
              </a:defRPr>
            </a:pPr>
            <a:r>
              <a:rPr sz="2400" b="1" dirty="0"/>
              <a:t>POPULATION INCREASE RATE AND 65+ POPULATION RATE IN TURKEY BY YEARS</a:t>
            </a:r>
            <a:endParaRPr lang="tr-TR" sz="2400" b="1" dirty="0">
              <a:solidFill>
                <a:srgbClr val="FF0000"/>
              </a:solidFill>
            </a:endParaRPr>
          </a:p>
        </p:txBody>
      </p:sp>
    </p:spTree>
    <p:extLst>
      <p:ext uri="{BB962C8B-B14F-4D97-AF65-F5344CB8AC3E}">
        <p14:creationId xmlns:p14="http://schemas.microsoft.com/office/powerpoint/2010/main" xmlns="" val="1131698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 name="Metin kutusu 4"/>
          <p:cNvSpPr txBox="1"/>
          <p:nvPr/>
        </p:nvSpPr>
        <p:spPr>
          <a:xfrm>
            <a:off x="460375" y="1717292"/>
            <a:ext cx="4682504" cy="1015663"/>
          </a:xfrm>
          <a:prstGeom prst="rect">
            <a:avLst/>
          </a:prstGeom>
          <a:noFill/>
        </p:spPr>
        <p:txBody>
          <a:bodyPr wrap="square">
            <a:spAutoFit/>
          </a:bodyPr>
          <a:lstStyle/>
          <a:p>
            <a:pPr>
              <a:defRPr>
                <a:solidFill>
                  <a:prstClr val="black"/>
                </a:solidFill>
              </a:defRPr>
            </a:pPr>
            <a:r>
              <a:rPr sz="2000" dirty="0"/>
              <a:t>Affecting family relationships due to the change in our habits and social life, increasing loneliness of our elderly people, </a:t>
            </a:r>
            <a:endParaRPr lang="tr-TR" sz="2000" dirty="0">
              <a:solidFill>
                <a:prstClr val="black"/>
              </a:solidFill>
            </a:endParaRPr>
          </a:p>
        </p:txBody>
      </p:sp>
      <p:sp>
        <p:nvSpPr>
          <p:cNvPr id="8" name="Metin kutusu 7"/>
          <p:cNvSpPr txBox="1"/>
          <p:nvPr/>
        </p:nvSpPr>
        <p:spPr>
          <a:xfrm>
            <a:off x="4067944" y="4437112"/>
            <a:ext cx="4392488" cy="1323439"/>
          </a:xfrm>
          <a:prstGeom prst="rect">
            <a:avLst/>
          </a:prstGeom>
          <a:noFill/>
        </p:spPr>
        <p:txBody>
          <a:bodyPr wrap="square">
            <a:spAutoFit/>
          </a:bodyPr>
          <a:lstStyle/>
          <a:p>
            <a:pPr>
              <a:defRPr>
                <a:solidFill>
                  <a:prstClr val="black"/>
                </a:solidFill>
              </a:defRPr>
            </a:pPr>
            <a:r>
              <a:rPr sz="2000" dirty="0"/>
              <a:t>The mirror of our past, the architects of our future, our elderly people are lonely when they need attention, love and care, </a:t>
            </a:r>
            <a:endParaRPr lang="tr-TR" sz="2000" dirty="0">
              <a:solidFill>
                <a:prstClr val="black"/>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0693" y="1365250"/>
            <a:ext cx="3345763" cy="2350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510" y="3715562"/>
            <a:ext cx="2733675" cy="223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6362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 name="Metin kutusu 4"/>
          <p:cNvSpPr txBox="1"/>
          <p:nvPr/>
        </p:nvSpPr>
        <p:spPr>
          <a:xfrm>
            <a:off x="565150" y="2218673"/>
            <a:ext cx="3446785" cy="646331"/>
          </a:xfrm>
          <a:prstGeom prst="rect">
            <a:avLst/>
          </a:prstGeom>
          <a:noFill/>
        </p:spPr>
        <p:txBody>
          <a:bodyPr wrap="square">
            <a:spAutoFit/>
          </a:bodyPr>
          <a:lstStyle/>
          <a:p>
            <a:pPr>
              <a:defRPr sz="3600" b="1">
                <a:solidFill>
                  <a:srgbClr val="FF0000"/>
                </a:solidFill>
              </a:defRPr>
            </a:pPr>
            <a:r>
              <a:t>in conclusion </a:t>
            </a:r>
            <a:endParaRPr lang="tr-TR" sz="3600" b="1" dirty="0">
              <a:solidFill>
                <a:srgbClr val="FF000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75899" y="1772816"/>
            <a:ext cx="4144792" cy="2224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AutoShape 4" descr="Sağlıklı Yaşlanmanın Yolları | Anadolu Sağlık Merkez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0039" y="4048141"/>
            <a:ext cx="3936153"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5243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 name="Metin kutusu 4"/>
          <p:cNvSpPr txBox="1"/>
          <p:nvPr/>
        </p:nvSpPr>
        <p:spPr>
          <a:xfrm>
            <a:off x="460375" y="1484784"/>
            <a:ext cx="4682504" cy="707886"/>
          </a:xfrm>
          <a:prstGeom prst="rect">
            <a:avLst/>
          </a:prstGeom>
          <a:noFill/>
        </p:spPr>
        <p:txBody>
          <a:bodyPr wrap="square">
            <a:spAutoFit/>
          </a:bodyPr>
          <a:lstStyle/>
          <a:p>
            <a:pPr>
              <a:defRPr>
                <a:solidFill>
                  <a:prstClr val="black"/>
                </a:solidFill>
              </a:defRPr>
            </a:pPr>
            <a:r>
              <a:rPr sz="2000" dirty="0"/>
              <a:t>To Realize the Happy, Peaceful and Healthy Lives of Our Past and Future Generations.</a:t>
            </a:r>
            <a:endParaRPr lang="tr-TR" sz="2000" dirty="0">
              <a:solidFill>
                <a:prstClr val="black"/>
              </a:solidFill>
            </a:endParaRPr>
          </a:p>
        </p:txBody>
      </p:sp>
      <p:sp>
        <p:nvSpPr>
          <p:cNvPr id="8" name="Metin kutusu 7"/>
          <p:cNvSpPr txBox="1"/>
          <p:nvPr/>
        </p:nvSpPr>
        <p:spPr>
          <a:xfrm>
            <a:off x="1043608" y="5386503"/>
            <a:ext cx="7899424" cy="707886"/>
          </a:xfrm>
          <a:prstGeom prst="rect">
            <a:avLst/>
          </a:prstGeom>
          <a:noFill/>
        </p:spPr>
        <p:txBody>
          <a:bodyPr wrap="square">
            <a:spAutoFit/>
          </a:bodyPr>
          <a:lstStyle/>
          <a:p>
            <a:pPr>
              <a:defRPr>
                <a:solidFill>
                  <a:prstClr val="black"/>
                </a:solidFill>
              </a:defRPr>
            </a:pPr>
            <a:r>
              <a:rPr sz="2000" dirty="0"/>
              <a:t>We must follow the rules of mask, distance and cleaning so that we can live with our loved ones.</a:t>
            </a:r>
            <a:endParaRPr lang="tr-TR" sz="2000" dirty="0">
              <a:solidFill>
                <a:prstClr val="black"/>
              </a:solidFill>
            </a:endParaRPr>
          </a:p>
        </p:txBody>
      </p:sp>
      <p:pic>
        <p:nvPicPr>
          <p:cNvPr id="819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760" y="2622106"/>
            <a:ext cx="4106590" cy="2371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2775" y="2645166"/>
            <a:ext cx="3721596" cy="2481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0042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ext Box 10138"/>
          <p:cNvSpPr txBox="1">
            <a:spLocks noChangeArrowheads="1"/>
          </p:cNvSpPr>
          <p:nvPr/>
        </p:nvSpPr>
        <p:spPr bwMode="auto">
          <a:xfrm>
            <a:off x="4355976" y="2860357"/>
            <a:ext cx="327784" cy="113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vert270" wrap="square" lIns="0" tIns="0" rIns="0" bIns="0" anchor="t" anchorCtr="0" upright="1">
            <a:noAutofit/>
          </a:bodyPr>
          <a:lstStyle/>
          <a:p>
            <a:pPr marL="12700">
              <a:spcBef>
                <a:spcPts val="50"/>
              </a:spcBef>
              <a:defRPr b="1">
                <a:solidFill>
                  <a:srgbClr val="FFFFFF"/>
                </a:solidFill>
                <a:latin typeface="Verdana"/>
                <a:ea typeface="Trebuchet MS"/>
                <a:cs typeface="Trebuchet MS"/>
              </a:defRPr>
            </a:pPr>
            <a:r>
              <a:rPr sz="1000"/>
              <a:t>Social</a:t>
            </a:r>
            <a:r>
              <a:rPr sz="1200"/>
              <a:t> Policies</a:t>
            </a:r>
            <a:endParaRPr lang="tr-TR" sz="1100" dirty="0">
              <a:solidFill>
                <a:prstClr val="black"/>
              </a:solidFill>
              <a:latin typeface="Trebuchet MS"/>
              <a:ea typeface="Trebuchet MS"/>
              <a:cs typeface="Trebuchet MS"/>
            </a:endParaRPr>
          </a:p>
        </p:txBody>
      </p:sp>
      <p:sp>
        <p:nvSpPr>
          <p:cNvPr id="2" name="AutoShape 2" descr="Sosyal Politika | Fişek Enstitüsü – Sosyal Politika üze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4" descr="Sosyal Politika | Fişek Enstitüsü – Sosyal Politika üzer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AutoShape 6" descr="Sosyal Politika | Fişek Enstitüsü – Sosyal Politika üzer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 name="Unvan 1"/>
          <p:cNvSpPr>
            <a:spLocks noGrp="1"/>
          </p:cNvSpPr>
          <p:nvPr>
            <p:ph type="title"/>
          </p:nvPr>
        </p:nvSpPr>
        <p:spPr>
          <a:xfrm>
            <a:off x="3664681" y="1745894"/>
            <a:ext cx="4892080" cy="1872208"/>
          </a:xfrm>
        </p:spPr>
        <p:txBody>
          <a:bodyPr>
            <a:noAutofit/>
          </a:bodyPr>
          <a:lstStyle/>
          <a:p>
            <a:r>
              <a:rPr lang="en-US" sz="2800" dirty="0" smtClean="0"/>
              <a:t>Prepared</a:t>
            </a:r>
            <a:r>
              <a:rPr lang="tr-TR" sz="2800" dirty="0" smtClean="0"/>
              <a:t> </a:t>
            </a:r>
            <a:r>
              <a:rPr lang="en-US" sz="2800" dirty="0" smtClean="0"/>
              <a:t>by</a:t>
            </a:r>
            <a:br>
              <a:rPr lang="en-US" sz="2800" dirty="0" smtClean="0"/>
            </a:br>
            <a:r>
              <a:rPr lang="tr-TR" sz="2800" dirty="0" smtClean="0"/>
              <a:t>Murat </a:t>
            </a:r>
            <a:r>
              <a:rPr lang="tr-TR" sz="2800" dirty="0"/>
              <a:t>GÜRKAN</a:t>
            </a:r>
            <a:br>
              <a:rPr lang="tr-TR" sz="2800" dirty="0"/>
            </a:br>
            <a:r>
              <a:rPr lang="tr-TR" sz="2800" dirty="0"/>
              <a:t>Dursun UÇAN</a:t>
            </a:r>
            <a:br>
              <a:rPr lang="tr-TR" sz="2800" dirty="0"/>
            </a:br>
            <a:r>
              <a:rPr lang="tr-TR" sz="2800" dirty="0"/>
              <a:t>İlkay Elif </a:t>
            </a:r>
            <a:r>
              <a:rPr lang="tr-TR" sz="2800" dirty="0" smtClean="0"/>
              <a:t>ÖZALP</a:t>
            </a:r>
            <a:endParaRPr lang="en-US" sz="2800" dirty="0"/>
          </a:p>
        </p:txBody>
      </p:sp>
      <p:sp>
        <p:nvSpPr>
          <p:cNvPr id="11" name="Unvan 3"/>
          <p:cNvSpPr txBox="1">
            <a:spLocks/>
          </p:cNvSpPr>
          <p:nvPr/>
        </p:nvSpPr>
        <p:spPr>
          <a:xfrm>
            <a:off x="765175" y="4437113"/>
            <a:ext cx="7772400" cy="1628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Adobe Fan Heiti Std B" panose="020B0700000000000000" pitchFamily="34" charset="-128"/>
                <a:ea typeface="Adobe Fan Heiti Std B" panose="020B0700000000000000" pitchFamily="34" charset="-128"/>
              </a:rPr>
              <a:t>International Association of Great Educators and </a:t>
            </a:r>
            <a:endParaRPr lang="tr-TR" sz="2400" dirty="0" smtClean="0">
              <a:latin typeface="Adobe Fan Heiti Std B" panose="020B0700000000000000" pitchFamily="34" charset="-128"/>
              <a:ea typeface="Adobe Fan Heiti Std B" panose="020B0700000000000000" pitchFamily="34" charset="-128"/>
            </a:endParaRPr>
          </a:p>
          <a:p>
            <a:r>
              <a:rPr lang="en-US" sz="2400" dirty="0" smtClean="0">
                <a:latin typeface="Adobe Fan Heiti Std B" panose="020B0700000000000000" pitchFamily="34" charset="-128"/>
                <a:ea typeface="Adobe Fan Heiti Std B" panose="020B0700000000000000" pitchFamily="34" charset="-128"/>
              </a:rPr>
              <a:t>Special Educators</a:t>
            </a:r>
            <a:r>
              <a:rPr lang="tr-TR" sz="2400" dirty="0" smtClean="0">
                <a:latin typeface="Adobe Fan Heiti Std B" panose="020B0700000000000000" pitchFamily="34" charset="-128"/>
                <a:ea typeface="Adobe Fan Heiti Std B" panose="020B0700000000000000" pitchFamily="34" charset="-128"/>
              </a:rPr>
              <a:t>-UBED / TURKEY</a:t>
            </a:r>
          </a:p>
          <a:p>
            <a:pPr>
              <a:spcAft>
                <a:spcPts val="600"/>
              </a:spcAft>
            </a:pPr>
            <a:endParaRPr lang="tr-TR" sz="700" dirty="0" smtClean="0">
              <a:latin typeface="Adobe Fan Heiti Std B" panose="020B0700000000000000" pitchFamily="34" charset="-128"/>
              <a:ea typeface="Adobe Fan Heiti Std B" panose="020B0700000000000000" pitchFamily="34" charset="-128"/>
            </a:endParaRPr>
          </a:p>
          <a:p>
            <a:pPr>
              <a:spcAft>
                <a:spcPts val="600"/>
              </a:spcAft>
            </a:pPr>
            <a:r>
              <a:rPr lang="tr-TR" sz="2400" dirty="0" smtClean="0">
                <a:latin typeface="Adobe Fan Heiti Std B" panose="020B0700000000000000" pitchFamily="34" charset="-128"/>
                <a:ea typeface="Adobe Fan Heiti Std B" panose="020B0700000000000000" pitchFamily="34" charset="-128"/>
                <a:hlinkClick r:id="rId3"/>
              </a:rPr>
              <a:t>www.ubed.org.tr</a:t>
            </a:r>
            <a:endParaRPr lang="tr-TR" sz="2400" dirty="0" smtClean="0">
              <a:latin typeface="Adobe Fan Heiti Std B" panose="020B0700000000000000" pitchFamily="34" charset="-128"/>
              <a:ea typeface="Adobe Fan Heiti Std B" panose="020B0700000000000000" pitchFamily="34" charset="-128"/>
            </a:endParaRPr>
          </a:p>
          <a:p>
            <a:pPr>
              <a:spcAft>
                <a:spcPts val="600"/>
              </a:spcAft>
            </a:pPr>
            <a:r>
              <a:rPr lang="tr-TR" sz="2400" dirty="0">
                <a:latin typeface="Adobe Fan Heiti Std B" panose="020B0700000000000000" pitchFamily="34" charset="-128"/>
                <a:ea typeface="Adobe Fan Heiti Std B" panose="020B0700000000000000" pitchFamily="34" charset="-128"/>
              </a:rPr>
              <a:t>e</a:t>
            </a:r>
            <a:r>
              <a:rPr lang="en-US" sz="2400" dirty="0" smtClean="0">
                <a:latin typeface="Adobe Fan Heiti Std B" panose="020B0700000000000000" pitchFamily="34" charset="-128"/>
                <a:ea typeface="Adobe Fan Heiti Std B" panose="020B0700000000000000" pitchFamily="34" charset="-128"/>
              </a:rPr>
              <a:t>-mail:</a:t>
            </a:r>
            <a:r>
              <a:rPr lang="tr-TR" sz="2400" dirty="0" smtClean="0">
                <a:latin typeface="Adobe Fan Heiti Std B" panose="020B0700000000000000" pitchFamily="34" charset="-128"/>
                <a:ea typeface="Adobe Fan Heiti Std B" panose="020B0700000000000000" pitchFamily="34" charset="-128"/>
              </a:rPr>
              <a:t> </a:t>
            </a:r>
            <a:r>
              <a:rPr lang="en-US" sz="2400" dirty="0" smtClean="0">
                <a:latin typeface="Adobe Fan Heiti Std B" panose="020B0700000000000000" pitchFamily="34" charset="-128"/>
                <a:ea typeface="Adobe Fan Heiti Std B" panose="020B0700000000000000" pitchFamily="34" charset="-128"/>
              </a:rPr>
              <a:t>ubed.tr@gmail.com </a:t>
            </a:r>
            <a:endParaRPr lang="en-US" sz="2400" dirty="0">
              <a:latin typeface="Adobe Fan Heiti Std B" panose="020B0700000000000000" pitchFamily="34" charset="-128"/>
              <a:ea typeface="Adobe Fan Heiti Std B" panose="020B0700000000000000" pitchFamily="34" charset="-128"/>
            </a:endParaRPr>
          </a:p>
        </p:txBody>
      </p:sp>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2775" y="1484784"/>
            <a:ext cx="2769312" cy="2394428"/>
          </a:xfrm>
          <a:prstGeom prst="rect">
            <a:avLst/>
          </a:prstGeom>
        </p:spPr>
      </p:pic>
    </p:spTree>
    <p:extLst>
      <p:ext uri="{BB962C8B-B14F-4D97-AF65-F5344CB8AC3E}">
        <p14:creationId xmlns:p14="http://schemas.microsoft.com/office/powerpoint/2010/main" xmlns="" val="312168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Metin kutusu 2"/>
          <p:cNvSpPr txBox="1"/>
          <p:nvPr/>
        </p:nvSpPr>
        <p:spPr>
          <a:xfrm>
            <a:off x="755576" y="978398"/>
            <a:ext cx="7992888" cy="369332"/>
          </a:xfrm>
          <a:prstGeom prst="rect">
            <a:avLst/>
          </a:prstGeom>
          <a:noFill/>
        </p:spPr>
        <p:txBody>
          <a:bodyPr wrap="square">
            <a:spAutoFit/>
          </a:bodyPr>
          <a:lstStyle/>
          <a:p>
            <a:pPr algn="ctr">
              <a:defRPr>
                <a:solidFill>
                  <a:srgbClr val="FF0000"/>
                </a:solidFill>
              </a:defRPr>
            </a:pPr>
            <a:r>
              <a:rPr b="1" dirty="0"/>
              <a:t>THE NUMBER OF THE 5-YEAR OLD POPULATION IN TURKEY BETWEEN 2015-2020</a:t>
            </a:r>
            <a:endParaRPr lang="tr-TR"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236997189"/>
              </p:ext>
            </p:extLst>
          </p:nvPr>
        </p:nvGraphicFramePr>
        <p:xfrm>
          <a:off x="342879" y="1340768"/>
          <a:ext cx="6029320" cy="2407920"/>
        </p:xfrm>
        <a:graphic>
          <a:graphicData uri="http://schemas.openxmlformats.org/drawingml/2006/table">
            <a:tbl>
              <a:tblPr firstRow="1" firstCol="1" bandRow="1"/>
              <a:tblGrid>
                <a:gridCol w="1507330"/>
                <a:gridCol w="1507330"/>
                <a:gridCol w="1507330"/>
                <a:gridCol w="1507330"/>
              </a:tblGrid>
              <a:tr h="0">
                <a:tc>
                  <a:txBody>
                    <a:bodyPr/>
                    <a:lstStyle/>
                    <a:p>
                      <a:pPr marL="0" algn="ctr" defTabSz="914400" rtl="0" eaLnBrk="1" latinLnBrk="0" hangingPunct="1">
                        <a:lnSpc>
                          <a:spcPct val="100000"/>
                        </a:lnSpc>
                        <a:spcAft>
                          <a:spcPts val="0"/>
                        </a:spcAft>
                        <a:defRPr sz="1600" kern="1200">
                          <a:solidFill>
                            <a:srgbClr val="FFFFFF"/>
                          </a:solidFill>
                          <a:effectLst/>
                          <a:latin typeface="Calibri"/>
                          <a:ea typeface="Calibri"/>
                          <a:cs typeface="Times New Roman"/>
                        </a:defRPr>
                      </a:pPr>
                      <a:r>
                        <a:rPr dirty="0"/>
                        <a:t>YEAR</a:t>
                      </a: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algn="ctr" defTabSz="914400" rtl="0" eaLnBrk="1" latinLnBrk="0" hangingPunct="1">
                        <a:lnSpc>
                          <a:spcPct val="100000"/>
                        </a:lnSpc>
                        <a:spcAft>
                          <a:spcPts val="0"/>
                        </a:spcAft>
                        <a:defRPr sz="1600" kern="1200">
                          <a:solidFill>
                            <a:srgbClr val="FFFFFF"/>
                          </a:solidFill>
                          <a:effectLst/>
                          <a:latin typeface="Calibri"/>
                          <a:ea typeface="Calibri"/>
                          <a:cs typeface="Times New Roman"/>
                        </a:defRPr>
                      </a:pPr>
                      <a:r>
                        <a:rPr dirty="0"/>
                        <a:t>Age group</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algn="ctr" defTabSz="914400" rtl="0" eaLnBrk="1" latinLnBrk="0" hangingPunct="1">
                        <a:lnSpc>
                          <a:spcPct val="100000"/>
                        </a:lnSpc>
                        <a:spcAft>
                          <a:spcPts val="0"/>
                        </a:spcAft>
                        <a:defRPr sz="1600" kern="1200">
                          <a:solidFill>
                            <a:srgbClr val="FFFFFF"/>
                          </a:solidFill>
                          <a:effectLst/>
                          <a:latin typeface="Calibri"/>
                          <a:ea typeface="Calibri"/>
                          <a:cs typeface="Times New Roman"/>
                        </a:defRPr>
                      </a:pPr>
                      <a:r>
                        <a:rPr dirty="0"/>
                        <a:t>CIVIL REGISTRY</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algn="ctr" defTabSz="914400" rtl="0" eaLnBrk="1" latinLnBrk="0" hangingPunct="1">
                        <a:lnSpc>
                          <a:spcPct val="100000"/>
                        </a:lnSpc>
                        <a:spcAft>
                          <a:spcPts val="0"/>
                        </a:spcAft>
                        <a:defRPr sz="1600" kern="1200">
                          <a:solidFill>
                            <a:srgbClr val="FFFFFF"/>
                          </a:solidFill>
                          <a:effectLst/>
                          <a:latin typeface="Calibri"/>
                          <a:ea typeface="Calibri"/>
                          <a:cs typeface="Times New Roman"/>
                        </a:defRPr>
                      </a:pPr>
                      <a:r>
                        <a:rPr dirty="0"/>
                        <a:t>Percentage of population</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r>
              <a:tr h="0">
                <a:tc>
                  <a:txBody>
                    <a:bodyPr/>
                    <a:lstStyle/>
                    <a:p>
                      <a:pPr algn="ctr">
                        <a:lnSpc>
                          <a:spcPct val="100000"/>
                        </a:lnSpc>
                        <a:spcAft>
                          <a:spcPts val="0"/>
                        </a:spcAft>
                        <a:defRPr sz="1800" b="1">
                          <a:effectLst/>
                          <a:latin typeface="Calibri"/>
                          <a:ea typeface="Calibri"/>
                          <a:cs typeface="Times New Roman"/>
                        </a:defRPr>
                      </a:pPr>
                      <a:r>
                        <a:t>2015</a:t>
                      </a:r>
                      <a:endParaRPr lang="tr-TR" sz="18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800">
                          <a:effectLst/>
                          <a:latin typeface="Calibri"/>
                          <a:ea typeface="Calibri"/>
                          <a:cs typeface="Times New Roman"/>
                        </a:defRPr>
                      </a:pPr>
                      <a:r>
                        <a:t>65-69 years</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a:effectLst/>
                          <a:latin typeface="Calibri"/>
                          <a:ea typeface="Calibri"/>
                          <a:cs typeface="Times New Roman"/>
                        </a:defRPr>
                      </a:pPr>
                      <a:r>
                        <a:t>2,356,385</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a:effectLst/>
                          <a:latin typeface="Calibri"/>
                          <a:ea typeface="Calibri"/>
                          <a:cs typeface="Times New Roman"/>
                        </a:defRPr>
                      </a:pPr>
                      <a:r>
                        <a:rPr dirty="0"/>
                        <a:t>2.82%</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0">
                <a:tc>
                  <a:txBody>
                    <a:bodyPr/>
                    <a:lstStyle/>
                    <a:p>
                      <a:pPr algn="ctr">
                        <a:lnSpc>
                          <a:spcPct val="100000"/>
                        </a:lnSpc>
                        <a:spcAft>
                          <a:spcPts val="0"/>
                        </a:spcAft>
                        <a:defRPr sz="1800" b="1">
                          <a:effectLst/>
                          <a:latin typeface="Calibri"/>
                          <a:ea typeface="Calibri"/>
                          <a:cs typeface="Times New Roman"/>
                        </a:defRPr>
                      </a:pPr>
                      <a:r>
                        <a:t>2015</a:t>
                      </a:r>
                      <a:endParaRPr lang="tr-TR" sz="180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800" b="1">
                          <a:effectLst/>
                          <a:latin typeface="Calibri"/>
                          <a:ea typeface="Calibri"/>
                          <a:cs typeface="Times New Roman"/>
                        </a:defRPr>
                      </a:pPr>
                      <a:r>
                        <a:t>Age 70-74</a:t>
                      </a:r>
                      <a:endParaRPr lang="tr-TR" sz="18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b="1">
                          <a:effectLst/>
                          <a:latin typeface="Calibri"/>
                          <a:ea typeface="Calibri"/>
                          <a:cs typeface="Times New Roman"/>
                        </a:defRPr>
                      </a:pPr>
                      <a:r>
                        <a:t>1.626.184</a:t>
                      </a:r>
                      <a:endParaRPr lang="tr-TR" sz="18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b="1">
                          <a:effectLst/>
                          <a:latin typeface="Calibri"/>
                          <a:ea typeface="Calibri"/>
                          <a:cs typeface="Times New Roman"/>
                        </a:defRPr>
                      </a:pPr>
                      <a:r>
                        <a:t>1.94%</a:t>
                      </a:r>
                      <a:endParaRPr lang="tr-TR" sz="1800">
                        <a:effectLst/>
                        <a:latin typeface="Calibri"/>
                        <a:ea typeface="Calibri"/>
                        <a:cs typeface="Times New Roman"/>
                      </a:endParaRP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0">
                <a:tc>
                  <a:txBody>
                    <a:bodyPr/>
                    <a:lstStyle/>
                    <a:p>
                      <a:pPr algn="ctr">
                        <a:lnSpc>
                          <a:spcPct val="100000"/>
                        </a:lnSpc>
                        <a:spcAft>
                          <a:spcPts val="0"/>
                        </a:spcAft>
                        <a:defRPr sz="1800" b="1">
                          <a:effectLst/>
                          <a:latin typeface="Calibri"/>
                          <a:ea typeface="Calibri"/>
                          <a:cs typeface="Times New Roman"/>
                        </a:defRPr>
                      </a:pPr>
                      <a:r>
                        <a:t>2015</a:t>
                      </a:r>
                      <a:endParaRPr lang="tr-TR" sz="180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800">
                          <a:effectLst/>
                          <a:latin typeface="Calibri"/>
                          <a:ea typeface="Calibri"/>
                          <a:cs typeface="Times New Roman"/>
                        </a:defRPr>
                      </a:pPr>
                      <a:r>
                        <a:t>Age 75-79</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a:effectLst/>
                          <a:latin typeface="Calibri"/>
                          <a:ea typeface="Calibri"/>
                          <a:cs typeface="Times New Roman"/>
                        </a:defRPr>
                      </a:pPr>
                      <a:r>
                        <a:t>1,183,746</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a:effectLst/>
                          <a:latin typeface="Calibri"/>
                          <a:ea typeface="Calibri"/>
                          <a:cs typeface="Times New Roman"/>
                        </a:defRPr>
                      </a:pPr>
                      <a:r>
                        <a:t>1.42%</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0">
                <a:tc>
                  <a:txBody>
                    <a:bodyPr/>
                    <a:lstStyle/>
                    <a:p>
                      <a:pPr algn="ctr">
                        <a:lnSpc>
                          <a:spcPct val="100000"/>
                        </a:lnSpc>
                        <a:spcAft>
                          <a:spcPts val="0"/>
                        </a:spcAft>
                        <a:defRPr sz="1800" b="1">
                          <a:effectLst/>
                          <a:latin typeface="Calibri"/>
                          <a:ea typeface="Calibri"/>
                          <a:cs typeface="Times New Roman"/>
                        </a:defRPr>
                      </a:pPr>
                      <a:r>
                        <a:t>2015</a:t>
                      </a:r>
                      <a:endParaRPr lang="tr-TR" sz="180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800" b="1">
                          <a:effectLst/>
                          <a:latin typeface="Calibri"/>
                          <a:ea typeface="Calibri"/>
                          <a:cs typeface="Times New Roman"/>
                        </a:defRPr>
                      </a:pPr>
                      <a:r>
                        <a:t>80-84 Age</a:t>
                      </a:r>
                      <a:endParaRPr lang="tr-TR" sz="18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b="1">
                          <a:effectLst/>
                          <a:latin typeface="Calibri"/>
                          <a:ea typeface="Calibri"/>
                          <a:cs typeface="Times New Roman"/>
                        </a:defRPr>
                      </a:pPr>
                      <a:r>
                        <a:t>810,488</a:t>
                      </a:r>
                      <a:endParaRPr lang="tr-TR" sz="18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b="1">
                          <a:effectLst/>
                          <a:latin typeface="Calibri"/>
                          <a:ea typeface="Calibri"/>
                          <a:cs typeface="Times New Roman"/>
                        </a:defRPr>
                      </a:pPr>
                      <a:r>
                        <a:t>97%</a:t>
                      </a:r>
                      <a:endParaRPr lang="tr-TR" sz="1800">
                        <a:effectLst/>
                        <a:latin typeface="Calibri"/>
                        <a:ea typeface="Calibri"/>
                        <a:cs typeface="Times New Roman"/>
                      </a:endParaRP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0">
                <a:tc>
                  <a:txBody>
                    <a:bodyPr/>
                    <a:lstStyle/>
                    <a:p>
                      <a:pPr algn="ctr">
                        <a:lnSpc>
                          <a:spcPct val="100000"/>
                        </a:lnSpc>
                        <a:spcAft>
                          <a:spcPts val="0"/>
                        </a:spcAft>
                        <a:defRPr sz="1800" b="1">
                          <a:effectLst/>
                          <a:latin typeface="Calibri"/>
                          <a:ea typeface="Calibri"/>
                          <a:cs typeface="Times New Roman"/>
                        </a:defRPr>
                      </a:pPr>
                      <a:r>
                        <a:t>2015</a:t>
                      </a:r>
                      <a:endParaRPr lang="tr-TR" sz="180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800">
                          <a:effectLst/>
                          <a:latin typeface="Calibri"/>
                          <a:ea typeface="Calibri"/>
                          <a:cs typeface="Times New Roman"/>
                        </a:defRPr>
                      </a:pPr>
                      <a:r>
                        <a:t>Age 85-89</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a:effectLst/>
                          <a:latin typeface="Calibri"/>
                          <a:ea typeface="Calibri"/>
                          <a:cs typeface="Times New Roman"/>
                        </a:defRPr>
                      </a:pPr>
                      <a:r>
                        <a:t>390,450</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a:effectLst/>
                          <a:latin typeface="Calibri"/>
                          <a:ea typeface="Calibri"/>
                          <a:cs typeface="Times New Roman"/>
                        </a:defRPr>
                      </a:pPr>
                      <a:r>
                        <a:t>47</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0">
                <a:tc>
                  <a:txBody>
                    <a:bodyPr/>
                    <a:lstStyle/>
                    <a:p>
                      <a:pPr algn="ctr">
                        <a:lnSpc>
                          <a:spcPct val="100000"/>
                        </a:lnSpc>
                        <a:spcAft>
                          <a:spcPts val="0"/>
                        </a:spcAft>
                        <a:defRPr sz="1800" b="1">
                          <a:effectLst/>
                          <a:latin typeface="Calibri"/>
                          <a:ea typeface="Calibri"/>
                          <a:cs typeface="Times New Roman"/>
                        </a:defRPr>
                      </a:pPr>
                      <a:r>
                        <a:t>2015</a:t>
                      </a:r>
                      <a:endParaRPr lang="tr-TR" sz="180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800" b="1">
                          <a:effectLst/>
                          <a:latin typeface="Calibri"/>
                          <a:ea typeface="Calibri"/>
                          <a:cs typeface="Times New Roman"/>
                        </a:defRPr>
                      </a:pPr>
                      <a:r>
                        <a:t>Age 90+</a:t>
                      </a:r>
                      <a:endParaRPr lang="tr-TR" sz="180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b="1">
                          <a:effectLst/>
                          <a:latin typeface="Calibri"/>
                          <a:ea typeface="Calibri"/>
                          <a:cs typeface="Times New Roman"/>
                        </a:defRPr>
                      </a:pPr>
                      <a:r>
                        <a:t>127,986</a:t>
                      </a:r>
                      <a:endParaRPr lang="tr-TR" sz="18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b="1">
                          <a:effectLst/>
                          <a:latin typeface="Calibri"/>
                          <a:ea typeface="Calibri"/>
                          <a:cs typeface="Times New Roman"/>
                        </a:defRPr>
                      </a:pPr>
                      <a:r>
                        <a:t>15%</a:t>
                      </a:r>
                      <a:endParaRPr lang="tr-TR" sz="1800" dirty="0">
                        <a:effectLst/>
                        <a:latin typeface="Calibri"/>
                        <a:ea typeface="Calibri"/>
                        <a:cs typeface="Times New Roman"/>
                      </a:endParaRP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0">
                <a:tc>
                  <a:txBody>
                    <a:bodyPr/>
                    <a:lstStyle/>
                    <a:p>
                      <a:pPr>
                        <a:lnSpc>
                          <a:spcPct val="100000"/>
                        </a:lnSpc>
                        <a:spcAft>
                          <a:spcPts val="0"/>
                        </a:spcAft>
                        <a:defRPr sz="1800" b="1">
                          <a:effectLst/>
                          <a:latin typeface="Calibri"/>
                          <a:ea typeface="Calibri"/>
                          <a:cs typeface="Times New Roman"/>
                        </a:defRPr>
                      </a:pPr>
                      <a:r>
                        <a:t> </a:t>
                      </a:r>
                      <a:endParaRPr lang="tr-TR" sz="18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a:effectLst/>
                          <a:latin typeface="Calibri"/>
                          <a:ea typeface="Calibri"/>
                          <a:cs typeface="Times New Roman"/>
                        </a:defRPr>
                      </a:pPr>
                      <a:r>
                        <a:t> </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b="1">
                          <a:effectLst/>
                          <a:latin typeface="Calibri"/>
                          <a:ea typeface="Calibri"/>
                          <a:cs typeface="Times New Roman"/>
                        </a:defRPr>
                      </a:pPr>
                      <a:r>
                        <a:t>6,495,239</a:t>
                      </a:r>
                      <a:endParaRPr lang="tr-TR" sz="180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800">
                          <a:effectLst/>
                          <a:latin typeface="Calibri"/>
                          <a:ea typeface="Calibri"/>
                          <a:cs typeface="Times New Roman"/>
                        </a:defRPr>
                      </a:pPr>
                      <a:r>
                        <a:rPr dirty="0"/>
                        <a:t> </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1709286355"/>
              </p:ext>
            </p:extLst>
          </p:nvPr>
        </p:nvGraphicFramePr>
        <p:xfrm>
          <a:off x="3131840" y="4133644"/>
          <a:ext cx="5849620" cy="2384051"/>
        </p:xfrm>
        <a:graphic>
          <a:graphicData uri="http://schemas.openxmlformats.org/drawingml/2006/table">
            <a:tbl>
              <a:tblPr firstRow="1" firstCol="1" bandRow="1"/>
              <a:tblGrid>
                <a:gridCol w="936104"/>
                <a:gridCol w="1296144"/>
                <a:gridCol w="1512168"/>
                <a:gridCol w="2105204"/>
              </a:tblGrid>
              <a:tr h="528883">
                <a:tc>
                  <a:txBody>
                    <a:bodyPr/>
                    <a:lstStyle/>
                    <a:p>
                      <a:pPr algn="ctr">
                        <a:lnSpc>
                          <a:spcPct val="115000"/>
                        </a:lnSpc>
                        <a:spcAft>
                          <a:spcPts val="0"/>
                        </a:spcAft>
                        <a:defRPr sz="1600">
                          <a:solidFill>
                            <a:srgbClr val="FFFFFF"/>
                          </a:solidFill>
                          <a:effectLst/>
                          <a:latin typeface="Calibri"/>
                          <a:ea typeface="Calibri"/>
                          <a:cs typeface="Times New Roman"/>
                        </a:defRPr>
                      </a:pPr>
                      <a:r>
                        <a:rPr dirty="0"/>
                        <a:t>YEAR</a:t>
                      </a:r>
                      <a:endParaRPr lang="tr-TR" sz="16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lnSpc>
                          <a:spcPct val="115000"/>
                        </a:lnSpc>
                        <a:spcAft>
                          <a:spcPts val="0"/>
                        </a:spcAft>
                        <a:defRPr sz="1600">
                          <a:solidFill>
                            <a:srgbClr val="FFFFFF"/>
                          </a:solidFill>
                          <a:effectLst/>
                          <a:latin typeface="Calibri"/>
                          <a:ea typeface="Calibri"/>
                          <a:cs typeface="Times New Roman"/>
                        </a:defRPr>
                      </a:pPr>
                      <a:r>
                        <a:rPr dirty="0"/>
                        <a:t>Age group</a:t>
                      </a:r>
                      <a:endParaRPr lang="tr-TR" sz="16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lnSpc>
                          <a:spcPct val="115000"/>
                        </a:lnSpc>
                        <a:spcAft>
                          <a:spcPts val="0"/>
                        </a:spcAft>
                        <a:defRPr sz="1600">
                          <a:solidFill>
                            <a:srgbClr val="FFFFFF"/>
                          </a:solidFill>
                          <a:effectLst/>
                          <a:latin typeface="Calibri"/>
                          <a:ea typeface="Calibri"/>
                          <a:cs typeface="Times New Roman"/>
                        </a:defRPr>
                      </a:pPr>
                      <a:r>
                        <a:t>CIVIL REGISTRY</a:t>
                      </a:r>
                      <a:endParaRPr lang="tr-TR" sz="160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lnSpc>
                          <a:spcPct val="100000"/>
                        </a:lnSpc>
                        <a:spcAft>
                          <a:spcPts val="0"/>
                        </a:spcAft>
                        <a:defRPr sz="1600">
                          <a:solidFill>
                            <a:srgbClr val="FFFFFF"/>
                          </a:solidFill>
                          <a:effectLst/>
                          <a:latin typeface="Calibri"/>
                          <a:ea typeface="Calibri"/>
                          <a:cs typeface="Times New Roman"/>
                        </a:defRPr>
                      </a:pPr>
                      <a:r>
                        <a:rPr dirty="0"/>
                        <a:t>Percentage of population</a:t>
                      </a:r>
                      <a:endParaRPr lang="tr-TR" sz="1600" dirty="0">
                        <a:effectLst/>
                        <a:latin typeface="Calibri"/>
                        <a:ea typeface="Calibri"/>
                        <a:cs typeface="Times New Roman"/>
                      </a:endParaRP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r>
              <a:tr h="265024">
                <a:tc>
                  <a:txBody>
                    <a:bodyPr/>
                    <a:lstStyle/>
                    <a:p>
                      <a:pPr algn="ctr">
                        <a:lnSpc>
                          <a:spcPct val="100000"/>
                        </a:lnSpc>
                        <a:spcAft>
                          <a:spcPts val="0"/>
                        </a:spcAft>
                        <a:defRPr sz="1600" b="1">
                          <a:effectLst/>
                          <a:latin typeface="Calibri"/>
                          <a:ea typeface="Calibri"/>
                          <a:cs typeface="Times New Roman"/>
                        </a:defRPr>
                      </a:pPr>
                      <a:r>
                        <a:rPr dirty="0"/>
                        <a:t>2020</a:t>
                      </a:r>
                      <a:endParaRPr lang="tr-TR" sz="16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600">
                          <a:effectLst/>
                          <a:latin typeface="Calibri"/>
                          <a:ea typeface="Calibri"/>
                          <a:cs typeface="Times New Roman"/>
                        </a:defRPr>
                      </a:pPr>
                      <a:r>
                        <a:rPr dirty="0"/>
                        <a:t>65-69 years</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t>2,938,715</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t>3.51%</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65024">
                <a:tc>
                  <a:txBody>
                    <a:bodyPr/>
                    <a:lstStyle/>
                    <a:p>
                      <a:pPr algn="ctr">
                        <a:lnSpc>
                          <a:spcPct val="100000"/>
                        </a:lnSpc>
                        <a:spcAft>
                          <a:spcPts val="0"/>
                        </a:spcAft>
                        <a:defRPr sz="1600" b="1">
                          <a:effectLst/>
                          <a:latin typeface="Calibri"/>
                          <a:ea typeface="Calibri"/>
                          <a:cs typeface="Times New Roman"/>
                        </a:defRPr>
                      </a:pPr>
                      <a:r>
                        <a:rPr dirty="0"/>
                        <a:t>2020</a:t>
                      </a:r>
                      <a:endParaRPr lang="tr-TR" sz="16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600">
                          <a:effectLst/>
                          <a:latin typeface="Calibri"/>
                          <a:ea typeface="Calibri"/>
                          <a:cs typeface="Times New Roman"/>
                        </a:defRPr>
                      </a:pPr>
                      <a:r>
                        <a:rPr dirty="0"/>
                        <a:t>Age 70-74</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t>2,131.705</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t>2.55%</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65024">
                <a:tc>
                  <a:txBody>
                    <a:bodyPr/>
                    <a:lstStyle/>
                    <a:p>
                      <a:pPr algn="ctr">
                        <a:lnSpc>
                          <a:spcPct val="100000"/>
                        </a:lnSpc>
                        <a:spcAft>
                          <a:spcPts val="0"/>
                        </a:spcAft>
                        <a:defRPr sz="1600" b="1">
                          <a:effectLst/>
                          <a:latin typeface="Calibri"/>
                          <a:ea typeface="Calibri"/>
                          <a:cs typeface="Times New Roman"/>
                        </a:defRPr>
                      </a:pPr>
                      <a:r>
                        <a:t>2020</a:t>
                      </a:r>
                      <a:endParaRPr lang="tr-TR" sz="160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600">
                          <a:effectLst/>
                          <a:latin typeface="Calibri"/>
                          <a:ea typeface="Calibri"/>
                          <a:cs typeface="Times New Roman"/>
                        </a:defRPr>
                      </a:pPr>
                      <a:r>
                        <a:rPr dirty="0"/>
                        <a:t>Age 75-79</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rPr dirty="0"/>
                        <a:t>1,355,346</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t>1.62%</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65024">
                <a:tc>
                  <a:txBody>
                    <a:bodyPr/>
                    <a:lstStyle/>
                    <a:p>
                      <a:pPr algn="ctr">
                        <a:lnSpc>
                          <a:spcPct val="100000"/>
                        </a:lnSpc>
                        <a:spcAft>
                          <a:spcPts val="0"/>
                        </a:spcAft>
                        <a:defRPr sz="1600" b="1">
                          <a:effectLst/>
                          <a:latin typeface="Calibri"/>
                          <a:ea typeface="Calibri"/>
                          <a:cs typeface="Times New Roman"/>
                        </a:defRPr>
                      </a:pPr>
                      <a:r>
                        <a:t>2020</a:t>
                      </a:r>
                      <a:endParaRPr lang="tr-TR" sz="160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600">
                          <a:effectLst/>
                          <a:latin typeface="Calibri"/>
                          <a:ea typeface="Calibri"/>
                          <a:cs typeface="Times New Roman"/>
                        </a:defRPr>
                      </a:pPr>
                      <a:r>
                        <a:t>80-84 Age</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rPr dirty="0"/>
                        <a:t>861,199</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rPr dirty="0"/>
                        <a:t>1.03%</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65024">
                <a:tc>
                  <a:txBody>
                    <a:bodyPr/>
                    <a:lstStyle/>
                    <a:p>
                      <a:pPr algn="ctr">
                        <a:lnSpc>
                          <a:spcPct val="100000"/>
                        </a:lnSpc>
                        <a:spcAft>
                          <a:spcPts val="0"/>
                        </a:spcAft>
                        <a:defRPr sz="1600" b="1">
                          <a:effectLst/>
                          <a:latin typeface="Calibri"/>
                          <a:ea typeface="Calibri"/>
                          <a:cs typeface="Times New Roman"/>
                        </a:defRPr>
                      </a:pPr>
                      <a:r>
                        <a:t>2020</a:t>
                      </a:r>
                      <a:endParaRPr lang="tr-TR" sz="160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600">
                          <a:effectLst/>
                          <a:latin typeface="Calibri"/>
                          <a:ea typeface="Calibri"/>
                          <a:cs typeface="Times New Roman"/>
                        </a:defRPr>
                      </a:pPr>
                      <a:r>
                        <a:t>Age 85-89</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rPr dirty="0"/>
                        <a:t>466,748</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rPr dirty="0"/>
                        <a:t>56%</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65024">
                <a:tc>
                  <a:txBody>
                    <a:bodyPr/>
                    <a:lstStyle/>
                    <a:p>
                      <a:pPr algn="ctr">
                        <a:lnSpc>
                          <a:spcPct val="100000"/>
                        </a:lnSpc>
                        <a:spcAft>
                          <a:spcPts val="0"/>
                        </a:spcAft>
                        <a:defRPr sz="1600" b="1">
                          <a:effectLst/>
                          <a:latin typeface="Calibri"/>
                          <a:ea typeface="Calibri"/>
                          <a:cs typeface="Times New Roman"/>
                        </a:defRPr>
                      </a:pPr>
                      <a:r>
                        <a:t>2020</a:t>
                      </a:r>
                      <a:endParaRPr lang="tr-TR" sz="160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600">
                          <a:effectLst/>
                          <a:latin typeface="Calibri"/>
                          <a:ea typeface="Calibri"/>
                          <a:cs typeface="Times New Roman"/>
                        </a:defRPr>
                      </a:pPr>
                      <a:r>
                        <a:t>Age 90+</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t>199,842</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a:effectLst/>
                          <a:latin typeface="Calibri"/>
                          <a:ea typeface="Calibri"/>
                          <a:cs typeface="Times New Roman"/>
                        </a:defRPr>
                      </a:pPr>
                      <a:r>
                        <a:rPr dirty="0"/>
                        <a:t>24%</a:t>
                      </a: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65024">
                <a:tc>
                  <a:txBody>
                    <a:bodyPr/>
                    <a:lstStyle/>
                    <a:p>
                      <a:pPr algn="ctr">
                        <a:lnSpc>
                          <a:spcPct val="100000"/>
                        </a:lnSpc>
                        <a:spcAft>
                          <a:spcPts val="0"/>
                        </a:spcAft>
                        <a:defRPr sz="1600" b="1">
                          <a:effectLst/>
                          <a:latin typeface="Calibri"/>
                          <a:ea typeface="Calibri"/>
                          <a:cs typeface="Times New Roman"/>
                        </a:defRPr>
                      </a:pPr>
                      <a:r>
                        <a:t> </a:t>
                      </a:r>
                      <a:endParaRPr lang="tr-TR" sz="16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00000"/>
                        </a:lnSpc>
                        <a:spcAft>
                          <a:spcPts val="0"/>
                        </a:spcAft>
                        <a:defRPr sz="1600">
                          <a:effectLst/>
                          <a:latin typeface="Calibri"/>
                          <a:ea typeface="Calibri"/>
                          <a:cs typeface="Times New Roman"/>
                        </a:defRPr>
                      </a:pPr>
                      <a:r>
                        <a:t> </a:t>
                      </a: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b="1">
                          <a:effectLst/>
                          <a:latin typeface="Calibri"/>
                          <a:ea typeface="Calibri"/>
                          <a:cs typeface="Times New Roman"/>
                        </a:defRPr>
                      </a:pPr>
                      <a:r>
                        <a:t>7,953,555</a:t>
                      </a:r>
                      <a:endParaRPr lang="tr-TR" sz="16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0000"/>
                        </a:lnSpc>
                        <a:spcAft>
                          <a:spcPts val="0"/>
                        </a:spcAft>
                        <a:defRPr sz="1600" b="1">
                          <a:effectLst/>
                          <a:latin typeface="Calibri"/>
                          <a:ea typeface="Calibri"/>
                          <a:cs typeface="Times New Roman"/>
                        </a:defRPr>
                      </a:pPr>
                      <a:r>
                        <a:rPr dirty="0"/>
                        <a:t> </a:t>
                      </a:r>
                      <a:endParaRPr lang="tr-TR" sz="1600" dirty="0">
                        <a:effectLst/>
                        <a:latin typeface="Calibri"/>
                        <a:ea typeface="Calibri"/>
                        <a:cs typeface="Times New Roman"/>
                      </a:endParaRP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
        <p:nvSpPr>
          <p:cNvPr id="6" name="Metin kutusu 5"/>
          <p:cNvSpPr txBox="1"/>
          <p:nvPr/>
        </p:nvSpPr>
        <p:spPr>
          <a:xfrm>
            <a:off x="6403906" y="1375901"/>
            <a:ext cx="2771800" cy="2031325"/>
          </a:xfrm>
          <a:prstGeom prst="rect">
            <a:avLst/>
          </a:prstGeom>
          <a:noFill/>
        </p:spPr>
        <p:txBody>
          <a:bodyPr wrap="square">
            <a:spAutoFit/>
          </a:bodyPr>
          <a:lstStyle/>
          <a:p>
            <a:pPr>
              <a:defRPr>
                <a:solidFill>
                  <a:srgbClr val="000000"/>
                </a:solidFill>
                <a:latin typeface="Arial"/>
              </a:defRPr>
            </a:pPr>
            <a:r>
              <a:rPr dirty="0"/>
              <a:t>While the population aged 65 and over was 6 million 495 thousand 239 people in 2015, it increased by 22.5% in the last five years and reached 7 million 953 thousand 555 people in 2020. </a:t>
            </a:r>
            <a:endParaRPr lang="tr-TR" dirty="0"/>
          </a:p>
        </p:txBody>
      </p:sp>
      <p:sp>
        <p:nvSpPr>
          <p:cNvPr id="7" name="Metin kutusu 6"/>
          <p:cNvSpPr txBox="1"/>
          <p:nvPr/>
        </p:nvSpPr>
        <p:spPr>
          <a:xfrm>
            <a:off x="179512" y="4073004"/>
            <a:ext cx="2952328" cy="2308324"/>
          </a:xfrm>
          <a:prstGeom prst="rect">
            <a:avLst/>
          </a:prstGeom>
          <a:noFill/>
        </p:spPr>
        <p:txBody>
          <a:bodyPr wrap="square">
            <a:spAutoFit/>
          </a:bodyPr>
          <a:lstStyle/>
          <a:p>
            <a:pPr lvl="0">
              <a:defRPr>
                <a:solidFill>
                  <a:srgbClr val="000000"/>
                </a:solidFill>
                <a:latin typeface="Arial"/>
              </a:defRPr>
            </a:pPr>
            <a:r>
              <a:rPr dirty="0"/>
              <a:t>While the proportion of the elderly population in the total population was 8.2% in 2015, it increased to 9.5% in 2020. In 2020, 44.2% of the elderly population was male and 55.8% was female.</a:t>
            </a:r>
            <a:endParaRPr lang="tr-TR" dirty="0">
              <a:solidFill>
                <a:prstClr val="black"/>
              </a:solidFill>
            </a:endParaRPr>
          </a:p>
        </p:txBody>
      </p:sp>
    </p:spTree>
    <p:extLst>
      <p:ext uri="{BB962C8B-B14F-4D97-AF65-F5344CB8AC3E}">
        <p14:creationId xmlns:p14="http://schemas.microsoft.com/office/powerpoint/2010/main" xmlns="" val="897141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899592" y="1412776"/>
            <a:ext cx="6912768" cy="523220"/>
          </a:xfrm>
          <a:prstGeom prst="rect">
            <a:avLst/>
          </a:prstGeom>
          <a:noFill/>
        </p:spPr>
        <p:txBody>
          <a:bodyPr wrap="square">
            <a:spAutoFit/>
          </a:bodyPr>
          <a:lstStyle/>
          <a:p>
            <a:pPr algn="ctr">
              <a:defRPr>
                <a:solidFill>
                  <a:srgbClr val="FF0000"/>
                </a:solidFill>
              </a:defRPr>
            </a:pPr>
            <a:r>
              <a:rPr sz="2800" b="1" dirty="0"/>
              <a:t>SPECIAL STUDIES ON THE ELDERLY IN TURKEY</a:t>
            </a:r>
            <a:endParaRPr lang="tr-TR" sz="2800" b="1" dirty="0">
              <a:solidFill>
                <a:srgbClr val="FF0000"/>
              </a:solidFill>
            </a:endParaRPr>
          </a:p>
        </p:txBody>
      </p:sp>
      <p:sp>
        <p:nvSpPr>
          <p:cNvPr id="3" name="Dikdörtgen 2"/>
          <p:cNvSpPr/>
          <p:nvPr/>
        </p:nvSpPr>
        <p:spPr>
          <a:xfrm>
            <a:off x="866316" y="2033639"/>
            <a:ext cx="5742384" cy="830997"/>
          </a:xfrm>
          <a:prstGeom prst="rect">
            <a:avLst/>
          </a:prstGeom>
        </p:spPr>
        <p:txBody>
          <a:bodyPr wrap="square">
            <a:spAutoFit/>
          </a:bodyPr>
          <a:lstStyle/>
          <a:p>
            <a:pPr>
              <a:defRPr>
                <a:solidFill>
                  <a:srgbClr val="231F20"/>
                </a:solidFill>
                <a:latin typeface="Trebuchet MS"/>
                <a:ea typeface="Trebuchet MS"/>
                <a:cs typeface="Trebuchet MS"/>
              </a:defRPr>
            </a:pPr>
            <a:r>
              <a:rPr sz="2400" dirty="0"/>
              <a:t>Studies in the field of aging in Turkey gained momentum in the mid-2000s.</a:t>
            </a:r>
            <a:endParaRPr lang="tr-TR" sz="2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2962279"/>
            <a:ext cx="4537050" cy="2755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9093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899592" y="1412776"/>
            <a:ext cx="6912768" cy="523220"/>
          </a:xfrm>
          <a:prstGeom prst="rect">
            <a:avLst/>
          </a:prstGeom>
          <a:noFill/>
        </p:spPr>
        <p:txBody>
          <a:bodyPr wrap="square">
            <a:spAutoFit/>
          </a:bodyPr>
          <a:lstStyle/>
          <a:p>
            <a:pPr algn="ctr">
              <a:defRPr>
                <a:solidFill>
                  <a:srgbClr val="FF0000"/>
                </a:solidFill>
              </a:defRPr>
            </a:pPr>
            <a:r>
              <a:rPr sz="2800" b="1" dirty="0"/>
              <a:t>SPECIAL STUDIES ON THE ELDERLY IN TURKEY</a:t>
            </a:r>
            <a:endParaRPr lang="tr-TR" sz="2800" b="1" dirty="0">
              <a:solidFill>
                <a:srgbClr val="FF0000"/>
              </a:solidFill>
            </a:endParaRPr>
          </a:p>
        </p:txBody>
      </p:sp>
      <p:sp>
        <p:nvSpPr>
          <p:cNvPr id="4" name="Dikdörtgen 3"/>
          <p:cNvSpPr/>
          <p:nvPr/>
        </p:nvSpPr>
        <p:spPr>
          <a:xfrm>
            <a:off x="5292080" y="3861048"/>
            <a:ext cx="3312368" cy="1323439"/>
          </a:xfrm>
          <a:prstGeom prst="rect">
            <a:avLst/>
          </a:prstGeom>
        </p:spPr>
        <p:txBody>
          <a:bodyPr wrap="square">
            <a:spAutoFit/>
          </a:bodyPr>
          <a:lstStyle/>
          <a:p>
            <a:pPr>
              <a:defRPr sz="2000">
                <a:solidFill>
                  <a:srgbClr val="231F20"/>
                </a:solidFill>
                <a:latin typeface="Trebuchet MS"/>
                <a:ea typeface="Trebuchet MS"/>
                <a:cs typeface="Trebuchet MS"/>
              </a:defRPr>
            </a:pPr>
            <a:r>
              <a:rPr b="1"/>
              <a:t>Prepared by the Ministry of Family and Social Policies, General Directorate of Services for the Disabled and Elderly</a:t>
            </a:r>
            <a:r>
              <a:t>.</a:t>
            </a:r>
            <a:endParaRPr lang="tr-TR" sz="2000" dirty="0">
              <a:solidFill>
                <a:prstClr val="black"/>
              </a:solidFill>
            </a:endParaRPr>
          </a:p>
        </p:txBody>
      </p:sp>
      <p:pic>
        <p:nvPicPr>
          <p:cNvPr id="6146" name="Picture 2" descr="Yaşlıya Dönük Politikalar Değiştiğinde Toplumdaki Olumsuz Algı Da  Değişecektir” - Sivil Sayfal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7772" y="3659264"/>
            <a:ext cx="3816424" cy="250545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ikdörtgen 4"/>
          <p:cNvSpPr/>
          <p:nvPr/>
        </p:nvSpPr>
        <p:spPr>
          <a:xfrm>
            <a:off x="1115616" y="2012800"/>
            <a:ext cx="7128792" cy="1569660"/>
          </a:xfrm>
          <a:prstGeom prst="rect">
            <a:avLst/>
          </a:prstGeom>
        </p:spPr>
        <p:txBody>
          <a:bodyPr wrap="square">
            <a:spAutoFit/>
          </a:bodyPr>
          <a:lstStyle/>
          <a:p>
            <a:r>
              <a:rPr lang="en-US" sz="2400" dirty="0"/>
              <a:t>The Situation of the Elderly in Turkey and Aging National Action Plan” was prepared in 2007 by the Ministry of Development (Abolished State Planning Organization).</a:t>
            </a:r>
          </a:p>
        </p:txBody>
      </p:sp>
    </p:spTree>
    <p:extLst>
      <p:ext uri="{BB962C8B-B14F-4D97-AF65-F5344CB8AC3E}">
        <p14:creationId xmlns:p14="http://schemas.microsoft.com/office/powerpoint/2010/main" xmlns="" val="403463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899592" y="1412776"/>
            <a:ext cx="6912768" cy="523220"/>
          </a:xfrm>
          <a:prstGeom prst="rect">
            <a:avLst/>
          </a:prstGeom>
          <a:noFill/>
        </p:spPr>
        <p:txBody>
          <a:bodyPr wrap="square">
            <a:spAutoFit/>
          </a:bodyPr>
          <a:lstStyle/>
          <a:p>
            <a:pPr algn="ctr">
              <a:defRPr>
                <a:solidFill>
                  <a:srgbClr val="FF0000"/>
                </a:solidFill>
              </a:defRPr>
            </a:pPr>
            <a:r>
              <a:rPr sz="2800" b="1" dirty="0"/>
              <a:t>SPECIAL STUDIES ON THE ELDERLY IN TURKEY</a:t>
            </a:r>
            <a:endParaRPr lang="tr-TR" sz="2800" b="1" dirty="0">
              <a:solidFill>
                <a:srgbClr val="FF0000"/>
              </a:solidFill>
            </a:endParaRPr>
          </a:p>
        </p:txBody>
      </p:sp>
      <p:sp>
        <p:nvSpPr>
          <p:cNvPr id="3" name="Dikdörtgen 2"/>
          <p:cNvSpPr/>
          <p:nvPr/>
        </p:nvSpPr>
        <p:spPr>
          <a:xfrm>
            <a:off x="865237" y="2132081"/>
            <a:ext cx="5742384" cy="461665"/>
          </a:xfrm>
          <a:prstGeom prst="rect">
            <a:avLst/>
          </a:prstGeom>
        </p:spPr>
        <p:txBody>
          <a:bodyPr wrap="square">
            <a:spAutoFit/>
          </a:bodyPr>
          <a:lstStyle/>
          <a:p>
            <a:pPr algn="ctr">
              <a:defRPr b="1">
                <a:solidFill>
                  <a:srgbClr val="231F20"/>
                </a:solidFill>
                <a:latin typeface="Trebuchet MS"/>
                <a:ea typeface="Trebuchet MS"/>
                <a:cs typeface="Trebuchet MS"/>
              </a:defRPr>
            </a:pPr>
            <a:r>
              <a:rPr sz="2400" dirty="0"/>
              <a:t>“Aging Specialization Commission” </a:t>
            </a:r>
            <a:endParaRPr lang="tr-TR" sz="2400" dirty="0">
              <a:solidFill>
                <a:prstClr val="black"/>
              </a:solidFill>
            </a:endParaRPr>
          </a:p>
        </p:txBody>
      </p:sp>
      <p:sp>
        <p:nvSpPr>
          <p:cNvPr id="4" name="Dikdörtgen 3"/>
          <p:cNvSpPr/>
          <p:nvPr/>
        </p:nvSpPr>
        <p:spPr>
          <a:xfrm>
            <a:off x="5364088" y="3083014"/>
            <a:ext cx="3312368" cy="2246769"/>
          </a:xfrm>
          <a:prstGeom prst="rect">
            <a:avLst/>
          </a:prstGeom>
        </p:spPr>
        <p:txBody>
          <a:bodyPr wrap="square">
            <a:spAutoFit/>
          </a:bodyPr>
          <a:lstStyle/>
          <a:p>
            <a:pPr>
              <a:defRPr sz="2000" b="1">
                <a:solidFill>
                  <a:srgbClr val="231F20"/>
                </a:solidFill>
                <a:latin typeface="Trebuchet MS"/>
                <a:ea typeface="Trebuchet MS"/>
                <a:cs typeface="Trebuchet MS"/>
              </a:defRPr>
            </a:pPr>
            <a:r>
              <a:rPr dirty="0"/>
              <a:t>10 by the Ministry of Development. It was created within the scope of the Development Plan (2014-2018) studies. This commission determined urgent strategies for aging and long-term care.</a:t>
            </a:r>
            <a:endParaRPr lang="tr-TR" sz="2000" dirty="0">
              <a:solidFill>
                <a:prstClr val="black"/>
              </a:solidFill>
            </a:endParaRPr>
          </a:p>
        </p:txBody>
      </p:sp>
      <p:pic>
        <p:nvPicPr>
          <p:cNvPr id="7170" name="Picture 2" descr="Samsun Tabip Odası - Yaşlılık, yaşamın olağan ve deneyim açısından en  zengin dönemidi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7559" y="2780929"/>
            <a:ext cx="4428492"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7298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899592" y="1412776"/>
            <a:ext cx="6912768" cy="523220"/>
          </a:xfrm>
          <a:prstGeom prst="rect">
            <a:avLst/>
          </a:prstGeom>
          <a:noFill/>
        </p:spPr>
        <p:txBody>
          <a:bodyPr wrap="square">
            <a:spAutoFit/>
          </a:bodyPr>
          <a:lstStyle/>
          <a:p>
            <a:pPr algn="ctr">
              <a:defRPr>
                <a:solidFill>
                  <a:srgbClr val="FF0000"/>
                </a:solidFill>
              </a:defRPr>
            </a:pPr>
            <a:r>
              <a:rPr sz="2800" b="1" dirty="0"/>
              <a:t>SPECIAL STUDIES ON THE ELDERLY IN TURKEY</a:t>
            </a:r>
            <a:endParaRPr lang="tr-TR" sz="2800" b="1" dirty="0">
              <a:solidFill>
                <a:srgbClr val="FF0000"/>
              </a:solidFill>
            </a:endParaRPr>
          </a:p>
        </p:txBody>
      </p:sp>
      <p:sp>
        <p:nvSpPr>
          <p:cNvPr id="3" name="Dikdörtgen 2"/>
          <p:cNvSpPr/>
          <p:nvPr/>
        </p:nvSpPr>
        <p:spPr>
          <a:xfrm>
            <a:off x="1305452" y="2018516"/>
            <a:ext cx="6794940" cy="830997"/>
          </a:xfrm>
          <a:prstGeom prst="rect">
            <a:avLst/>
          </a:prstGeom>
        </p:spPr>
        <p:txBody>
          <a:bodyPr wrap="square">
            <a:spAutoFit/>
          </a:bodyPr>
          <a:lstStyle/>
          <a:p>
            <a:pPr algn="ctr">
              <a:defRPr b="1">
                <a:solidFill>
                  <a:srgbClr val="231F20"/>
                </a:solidFill>
                <a:latin typeface="Trebuchet MS"/>
                <a:ea typeface="Trebuchet MS"/>
                <a:cs typeface="Trebuchet MS"/>
              </a:defRPr>
            </a:pPr>
            <a:r>
              <a:rPr sz="2400" dirty="0"/>
              <a:t>“Care Services Strategy and Action Plan (2011-2013)” </a:t>
            </a:r>
            <a:endParaRPr lang="tr-TR" sz="2400" dirty="0">
              <a:solidFill>
                <a:prstClr val="black"/>
              </a:solidFill>
            </a:endParaRPr>
          </a:p>
        </p:txBody>
      </p:sp>
      <p:sp>
        <p:nvSpPr>
          <p:cNvPr id="4" name="Dikdörtgen 3"/>
          <p:cNvSpPr/>
          <p:nvPr/>
        </p:nvSpPr>
        <p:spPr>
          <a:xfrm>
            <a:off x="5004048" y="3083014"/>
            <a:ext cx="3672408" cy="2862322"/>
          </a:xfrm>
          <a:prstGeom prst="rect">
            <a:avLst/>
          </a:prstGeom>
        </p:spPr>
        <p:txBody>
          <a:bodyPr wrap="square">
            <a:spAutoFit/>
          </a:bodyPr>
          <a:lstStyle/>
          <a:p>
            <a:pPr>
              <a:defRPr sz="2000" b="1">
                <a:solidFill>
                  <a:srgbClr val="231F20"/>
                </a:solidFill>
                <a:latin typeface="Trebuchet MS"/>
                <a:ea typeface="Trebuchet MS"/>
                <a:cs typeface="Trebuchet MS"/>
              </a:defRPr>
            </a:pPr>
            <a:r>
              <a:rPr dirty="0"/>
              <a:t>In the social security system by the General Directorate of Disabled and Elderly Services of the Ministry of Family and Social Policies; The work on the care assurance model and the creation of care insurance has been initiated. </a:t>
            </a:r>
            <a:endParaRPr lang="tr-TR" sz="2000" dirty="0">
              <a:solidFill>
                <a:prstClr val="black"/>
              </a:solidFill>
            </a:endParaRPr>
          </a:p>
        </p:txBody>
      </p:sp>
      <p:pic>
        <p:nvPicPr>
          <p:cNvPr id="8194" name="Picture 2" descr="SGK son dakika olarak 81 İl'e genelge gönderdi! Yaşlılık aylığı karar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992134"/>
            <a:ext cx="4032448"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7623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899592" y="1412776"/>
            <a:ext cx="6912768" cy="523220"/>
          </a:xfrm>
          <a:prstGeom prst="rect">
            <a:avLst/>
          </a:prstGeom>
          <a:noFill/>
        </p:spPr>
        <p:txBody>
          <a:bodyPr wrap="square">
            <a:spAutoFit/>
          </a:bodyPr>
          <a:lstStyle/>
          <a:p>
            <a:pPr algn="ctr">
              <a:defRPr>
                <a:solidFill>
                  <a:srgbClr val="FF0000"/>
                </a:solidFill>
              </a:defRPr>
            </a:pPr>
            <a:r>
              <a:rPr sz="2800" b="1" dirty="0"/>
              <a:t>SPECIAL STUDIES ON THE ELDERLY IN TURKEY</a:t>
            </a:r>
            <a:endParaRPr lang="tr-TR" sz="2800" b="1" dirty="0">
              <a:solidFill>
                <a:srgbClr val="FF0000"/>
              </a:solidFill>
            </a:endParaRPr>
          </a:p>
        </p:txBody>
      </p:sp>
      <p:sp>
        <p:nvSpPr>
          <p:cNvPr id="4" name="Dikdörtgen 3"/>
          <p:cNvSpPr/>
          <p:nvPr/>
        </p:nvSpPr>
        <p:spPr>
          <a:xfrm>
            <a:off x="4644008" y="3645024"/>
            <a:ext cx="3744416" cy="1323439"/>
          </a:xfrm>
          <a:prstGeom prst="rect">
            <a:avLst/>
          </a:prstGeom>
        </p:spPr>
        <p:txBody>
          <a:bodyPr wrap="square">
            <a:spAutoFit/>
          </a:bodyPr>
          <a:lstStyle/>
          <a:p>
            <a:pPr>
              <a:defRPr sz="2000">
                <a:solidFill>
                  <a:srgbClr val="231F20"/>
                </a:solidFill>
                <a:latin typeface="Trebuchet MS"/>
                <a:ea typeface="Trebuchet MS"/>
                <a:cs typeface="Trebuchet MS"/>
              </a:defRPr>
            </a:pPr>
            <a:r>
              <a:rPr dirty="0"/>
              <a:t>Prepared by the Turkish Ministry of Health, Public Health Institution of Turkey in 2015</a:t>
            </a:r>
            <a:endParaRPr lang="tr-TR" sz="2000" dirty="0">
              <a:solidFill>
                <a:prstClr val="black"/>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3212976"/>
            <a:ext cx="3240360" cy="297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683568" y="2019567"/>
            <a:ext cx="7704856" cy="830997"/>
          </a:xfrm>
          <a:prstGeom prst="rect">
            <a:avLst/>
          </a:prstGeom>
        </p:spPr>
        <p:txBody>
          <a:bodyPr wrap="square">
            <a:spAutoFit/>
          </a:bodyPr>
          <a:lstStyle/>
          <a:p>
            <a:r>
              <a:rPr lang="en-US" sz="2400" b="1" dirty="0" smtClean="0"/>
              <a:t>Healthy </a:t>
            </a:r>
            <a:r>
              <a:rPr lang="en-US" sz="2400" b="1" dirty="0"/>
              <a:t>Aging Action Plan and Implementation Program </a:t>
            </a:r>
            <a:r>
              <a:rPr lang="tr-TR" sz="2400" b="1" dirty="0" smtClean="0"/>
              <a:t>in TURKEY </a:t>
            </a:r>
            <a:r>
              <a:rPr lang="en-US" sz="2400" b="1" dirty="0" smtClean="0"/>
              <a:t>(2015-2020</a:t>
            </a:r>
            <a:r>
              <a:rPr lang="en-US" sz="2400" b="1" dirty="0"/>
              <a:t>)”</a:t>
            </a:r>
          </a:p>
        </p:txBody>
      </p:sp>
    </p:spTree>
    <p:extLst>
      <p:ext uri="{BB962C8B-B14F-4D97-AF65-F5344CB8AC3E}">
        <p14:creationId xmlns:p14="http://schemas.microsoft.com/office/powerpoint/2010/main" xmlns="" val="1290752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1822</Words>
  <Application>Microsoft Office PowerPoint</Application>
  <PresentationFormat>Pokaz na ekranie (4:3)</PresentationFormat>
  <Paragraphs>278</Paragraphs>
  <Slides>33</Slides>
  <Notes>0</Notes>
  <HiddenSlides>0</HiddenSlides>
  <MMClips>0</MMClips>
  <ScaleCrop>false</ScaleCrop>
  <HeadingPairs>
    <vt:vector size="4" baseType="variant">
      <vt:variant>
        <vt:lpstr>Motyw</vt:lpstr>
      </vt:variant>
      <vt:variant>
        <vt:i4>16</vt:i4>
      </vt:variant>
      <vt:variant>
        <vt:lpstr>Tytuły slajdów</vt:lpstr>
      </vt:variant>
      <vt:variant>
        <vt:i4>33</vt:i4>
      </vt:variant>
    </vt:vector>
  </HeadingPairs>
  <TitlesOfParts>
    <vt:vector size="49" baseType="lpstr">
      <vt:lpstr>Motyw pakietu Office</vt:lpstr>
      <vt:lpstr>1_Motyw pakietu Office</vt:lpstr>
      <vt:lpstr>2_Motyw pakietu Office</vt:lpstr>
      <vt:lpstr>3_Motyw pakietu Office</vt:lpstr>
      <vt:lpstr>4_Motyw pakietu Office</vt:lpstr>
      <vt:lpstr>5_Motyw pakietu Office</vt:lpstr>
      <vt:lpstr>6_Motyw pakietu Office</vt:lpstr>
      <vt:lpstr>8_Motyw pakietu Office</vt:lpstr>
      <vt:lpstr>9_Motyw pakietu Office</vt:lpstr>
      <vt:lpstr>10_Motyw pakietu Office</vt:lpstr>
      <vt:lpstr>11_Motyw pakietu Office</vt:lpstr>
      <vt:lpstr>7_Motyw pakietu Office</vt:lpstr>
      <vt:lpstr>12_Motyw pakietu Office</vt:lpstr>
      <vt:lpstr>13_Motyw pakietu Office</vt:lpstr>
      <vt:lpstr>14_Motyw pakietu Office</vt:lpstr>
      <vt:lpstr>15_Motyw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Prepared by Murat GÜRKAN Dursun UÇAN İlkay Elif ÖZALP</vt:lpstr>
    </vt:vector>
  </TitlesOfParts>
  <Company>WSEI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konferencji data konferencji Może informacja skąd jest finansowana – małą czcionką</dc:title>
  <dc:creator>Pracownik</dc:creator>
  <cp:lastModifiedBy>Asus_Komputer</cp:lastModifiedBy>
  <cp:revision>80</cp:revision>
  <dcterms:created xsi:type="dcterms:W3CDTF">2020-11-03T09:14:43Z</dcterms:created>
  <dcterms:modified xsi:type="dcterms:W3CDTF">2021-06-08T12:07:56Z</dcterms:modified>
</cp:coreProperties>
</file>