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1" r:id="rId6"/>
    <p:sldId id="262" r:id="rId7"/>
    <p:sldId id="266" r:id="rId8"/>
    <p:sldId id="264" r:id="rId9"/>
    <p:sldId id="265"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33036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566D5A-5042-48BB-8D01-E6E08EAAA89B}"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186693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2105813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1291998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3961623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3566D5A-5042-48BB-8D01-E6E08EAAA89B}" type="datetimeFigureOut">
              <a:rPr lang="en-US" smtClean="0"/>
              <a:pPr/>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882296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3566D5A-5042-48BB-8D01-E6E08EAAA89B}" type="datetimeFigureOut">
              <a:rPr lang="en-US" smtClean="0"/>
              <a:pPr/>
              <a:t>6/13/2021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2038026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2591048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124649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327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566D5A-5042-48BB-8D01-E6E08EAAA89B}"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202486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566D5A-5042-48BB-8D01-E6E08EAAA89B}"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69657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566D5A-5042-48BB-8D01-E6E08EAAA89B}" type="datetimeFigureOut">
              <a:rPr lang="en-US" smtClean="0"/>
              <a:pPr/>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30640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566D5A-5042-48BB-8D01-E6E08EAAA89B}" type="datetimeFigureOut">
              <a:rPr lang="en-US" smtClean="0"/>
              <a:pPr/>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276207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66D5A-5042-48BB-8D01-E6E08EAAA89B}" type="datetimeFigureOut">
              <a:rPr lang="en-US" smtClean="0"/>
              <a:pPr/>
              <a:t>6/13/2021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3120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566D5A-5042-48BB-8D01-E6E08EAAA89B}"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418043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566D5A-5042-48BB-8D01-E6E08EAAA89B}"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33213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3566D5A-5042-48BB-8D01-E6E08EAAA89B}" type="datetimeFigureOut">
              <a:rPr lang="en-US" smtClean="0"/>
              <a:pPr/>
              <a:t>6/13/2021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1D877AD-0593-46F0-BD5A-D52F14284DF6}" type="slidenum">
              <a:rPr lang="en-US" smtClean="0"/>
              <a:pPr/>
              <a:t>‹#›</a:t>
            </a:fld>
            <a:endParaRPr lang="en-US"/>
          </a:p>
        </p:txBody>
      </p:sp>
    </p:spTree>
    <p:extLst>
      <p:ext uri="{BB962C8B-B14F-4D97-AF65-F5344CB8AC3E}">
        <p14:creationId xmlns:p14="http://schemas.microsoft.com/office/powerpoint/2010/main" xmlns="" val="1466724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F52873-00FC-43C8-B320-A4E6F49E6BBA}"/>
              </a:ext>
            </a:extLst>
          </p:cNvPr>
          <p:cNvSpPr>
            <a:spLocks noGrp="1"/>
          </p:cNvSpPr>
          <p:nvPr>
            <p:ph type="title"/>
          </p:nvPr>
        </p:nvSpPr>
        <p:spPr>
          <a:xfrm>
            <a:off x="1936955" y="838201"/>
            <a:ext cx="8318089" cy="5181598"/>
          </a:xfrm>
        </p:spPr>
        <p:txBody>
          <a:bodyPr/>
          <a:lstStyle/>
          <a:p>
            <a:r>
              <a:rPr lang="en-US" sz="6000" b="1" dirty="0">
                <a:solidFill>
                  <a:schemeClr val="tx1"/>
                </a:solidFill>
              </a:rPr>
              <a:t>New psychological theories and concept of aging</a:t>
            </a:r>
          </a:p>
        </p:txBody>
      </p:sp>
      <p:sp>
        <p:nvSpPr>
          <p:cNvPr id="3" name="Content Placeholder 2">
            <a:extLst>
              <a:ext uri="{FF2B5EF4-FFF2-40B4-BE49-F238E27FC236}">
                <a16:creationId xmlns:a16="http://schemas.microsoft.com/office/drawing/2014/main" xmlns="" id="{E4815818-25C3-4AAB-9C66-43EDD4FB132C}"/>
              </a:ext>
            </a:extLst>
          </p:cNvPr>
          <p:cNvSpPr>
            <a:spLocks noGrp="1"/>
          </p:cNvSpPr>
          <p:nvPr>
            <p:ph idx="1"/>
          </p:nvPr>
        </p:nvSpPr>
        <p:spPr>
          <a:xfrm rot="10800000" flipH="1" flipV="1">
            <a:off x="9144001" y="4513005"/>
            <a:ext cx="3048000" cy="2201441"/>
          </a:xfrm>
        </p:spPr>
        <p:txBody>
          <a:bodyPr>
            <a:normAutofit/>
          </a:bodyPr>
          <a:lstStyle/>
          <a:p>
            <a:pPr marL="0" indent="0">
              <a:buNone/>
            </a:pPr>
            <a:endParaRPr lang="en-US" b="1" dirty="0"/>
          </a:p>
          <a:p>
            <a:pPr marL="0" indent="0">
              <a:buNone/>
            </a:pPr>
            <a:r>
              <a:rPr lang="en-US" b="1" dirty="0"/>
              <a:t> By: Bukunmi Ajimati A.</a:t>
            </a:r>
          </a:p>
        </p:txBody>
      </p:sp>
    </p:spTree>
    <p:extLst>
      <p:ext uri="{BB962C8B-B14F-4D97-AF65-F5344CB8AC3E}">
        <p14:creationId xmlns:p14="http://schemas.microsoft.com/office/powerpoint/2010/main" xmlns="" val="3689366561"/>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plus(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443110-8A93-49A4-A333-D17DACF73B0F}"/>
              </a:ext>
            </a:extLst>
          </p:cNvPr>
          <p:cNvSpPr>
            <a:spLocks noGrp="1"/>
          </p:cNvSpPr>
          <p:nvPr>
            <p:ph type="title"/>
          </p:nvPr>
        </p:nvSpPr>
        <p:spPr/>
        <p:txBody>
          <a:bodyPr/>
          <a:lstStyle/>
          <a:p>
            <a:r>
              <a:rPr lang="en-US" dirty="0"/>
              <a:t>REFRENCES</a:t>
            </a:r>
          </a:p>
        </p:txBody>
      </p:sp>
      <p:sp>
        <p:nvSpPr>
          <p:cNvPr id="3" name="Content Placeholder 2">
            <a:extLst>
              <a:ext uri="{FF2B5EF4-FFF2-40B4-BE49-F238E27FC236}">
                <a16:creationId xmlns:a16="http://schemas.microsoft.com/office/drawing/2014/main" xmlns="" id="{0B399AF1-3A1A-495D-9797-75540EED2CC3}"/>
              </a:ext>
            </a:extLst>
          </p:cNvPr>
          <p:cNvSpPr>
            <a:spLocks noGrp="1"/>
          </p:cNvSpPr>
          <p:nvPr>
            <p:ph idx="1"/>
          </p:nvPr>
        </p:nvSpPr>
        <p:spPr>
          <a:xfrm>
            <a:off x="484238" y="2379268"/>
            <a:ext cx="11223523" cy="3888798"/>
          </a:xfrm>
        </p:spPr>
        <p:txBody>
          <a:bodyPr>
            <a:noAutofit/>
          </a:bodyPr>
          <a:lstStyle/>
          <a:p>
            <a:r>
              <a:rPr lang="en-US" sz="2400" dirty="0"/>
              <a:t>Wikipedia</a:t>
            </a:r>
          </a:p>
          <a:p>
            <a:r>
              <a:rPr lang="en-US" sz="2400" dirty="0"/>
              <a:t>SlideShare</a:t>
            </a:r>
          </a:p>
          <a:p>
            <a:r>
              <a:rPr lang="en-US" sz="2400" dirty="0"/>
              <a:t> Smeltzer CS, Bare GB, Hinkle LJ, Cheever HK. Brunner &amp; Suddath's textbook of Medical-surgical nursing.</a:t>
            </a:r>
          </a:p>
          <a:p>
            <a:r>
              <a:rPr lang="en-US" sz="2400" dirty="0"/>
              <a:t> Volume I. Twelfth edition. New Delhi : Wolters Kluwer (India) ; 2011. </a:t>
            </a:r>
          </a:p>
          <a:p>
            <a:r>
              <a:rPr lang="en-US" sz="2400" dirty="0"/>
              <a:t> Lewis LS, Dirksen RS, Heitkemper MM, Bucher L. Lewis’s Medical Surgical Nursing Assessment and management of clinical problems. Second edition. Volume 1.India: Reed Elsevier; 2015. </a:t>
            </a:r>
          </a:p>
        </p:txBody>
      </p:sp>
    </p:spTree>
    <p:extLst>
      <p:ext uri="{BB962C8B-B14F-4D97-AF65-F5344CB8AC3E}">
        <p14:creationId xmlns:p14="http://schemas.microsoft.com/office/powerpoint/2010/main" xmlns="" val="22451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0D6E4A-3E6F-454C-91E7-5F433AC4104F}"/>
              </a:ext>
            </a:extLst>
          </p:cNvPr>
          <p:cNvSpPr>
            <a:spLocks noGrp="1"/>
          </p:cNvSpPr>
          <p:nvPr>
            <p:ph type="title"/>
          </p:nvPr>
        </p:nvSpPr>
        <p:spPr/>
        <p:txBody>
          <a:bodyPr/>
          <a:lstStyle/>
          <a:p>
            <a:r>
              <a:rPr lang="en-US" sz="2800" b="1" dirty="0"/>
              <a:t>DEFINITION:</a:t>
            </a:r>
          </a:p>
        </p:txBody>
      </p:sp>
      <p:sp>
        <p:nvSpPr>
          <p:cNvPr id="3" name="Content Placeholder 2">
            <a:extLst>
              <a:ext uri="{FF2B5EF4-FFF2-40B4-BE49-F238E27FC236}">
                <a16:creationId xmlns:a16="http://schemas.microsoft.com/office/drawing/2014/main" xmlns="" id="{60656DC3-AB03-4E8C-979D-E137DD6BED32}"/>
              </a:ext>
            </a:extLst>
          </p:cNvPr>
          <p:cNvSpPr>
            <a:spLocks noGrp="1"/>
          </p:cNvSpPr>
          <p:nvPr>
            <p:ph idx="1"/>
          </p:nvPr>
        </p:nvSpPr>
        <p:spPr/>
        <p:txBody>
          <a:bodyPr>
            <a:normAutofit/>
          </a:bodyPr>
          <a:lstStyle/>
          <a:p>
            <a:r>
              <a:rPr lang="en-US" sz="2400" b="1" dirty="0"/>
              <a:t>CONCEPT OF AGING: </a:t>
            </a:r>
            <a:r>
              <a:rPr lang="en-US" sz="2400" dirty="0"/>
              <a:t>Aging is the process of becoming older, from birth to childhood- teenager- youth- Adult- Elder- Old- Aged. All these life cycle processes are the result of aging. </a:t>
            </a:r>
          </a:p>
          <a:p>
            <a:r>
              <a:rPr lang="en-US" sz="2400" b="1" dirty="0"/>
              <a:t>PSYCHOLOGY: </a:t>
            </a:r>
            <a:r>
              <a:rPr lang="en-US" sz="2400" dirty="0"/>
              <a:t>This is the study of human mind and behavior. Studying the sub field areas of human development social well being, health, social behavior and cognitive processes. </a:t>
            </a:r>
            <a:endParaRPr lang="en-US" sz="2400" b="1" dirty="0"/>
          </a:p>
        </p:txBody>
      </p:sp>
    </p:spTree>
    <p:extLst>
      <p:ext uri="{BB962C8B-B14F-4D97-AF65-F5344CB8AC3E}">
        <p14:creationId xmlns:p14="http://schemas.microsoft.com/office/powerpoint/2010/main" xmlns="" val="243227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F4FE48-274A-49D1-AFB0-73AB5F4105D6}"/>
              </a:ext>
            </a:extLst>
          </p:cNvPr>
          <p:cNvSpPr>
            <a:spLocks noGrp="1"/>
          </p:cNvSpPr>
          <p:nvPr>
            <p:ph type="title"/>
          </p:nvPr>
        </p:nvSpPr>
        <p:spPr>
          <a:xfrm>
            <a:off x="693175" y="838200"/>
            <a:ext cx="9105206" cy="842432"/>
          </a:xfrm>
        </p:spPr>
        <p:txBody>
          <a:bodyPr/>
          <a:lstStyle/>
          <a:p>
            <a:r>
              <a:rPr lang="en-US" sz="2800" b="1" dirty="0"/>
              <a:t>WHEN DEALING WITH THE CONCEPT OF AGING:</a:t>
            </a:r>
          </a:p>
        </p:txBody>
      </p:sp>
      <p:sp>
        <p:nvSpPr>
          <p:cNvPr id="3" name="Content Placeholder 2">
            <a:extLst>
              <a:ext uri="{FF2B5EF4-FFF2-40B4-BE49-F238E27FC236}">
                <a16:creationId xmlns:a16="http://schemas.microsoft.com/office/drawing/2014/main" xmlns="" id="{48DDD3C3-A9E3-4415-81A9-79056FA58E26}"/>
              </a:ext>
            </a:extLst>
          </p:cNvPr>
          <p:cNvSpPr>
            <a:spLocks noGrp="1"/>
          </p:cNvSpPr>
          <p:nvPr>
            <p:ph idx="1"/>
          </p:nvPr>
        </p:nvSpPr>
        <p:spPr>
          <a:xfrm>
            <a:off x="457201" y="2389239"/>
            <a:ext cx="11208774" cy="4159045"/>
          </a:xfrm>
        </p:spPr>
        <p:txBody>
          <a:bodyPr>
            <a:normAutofit fontScale="92500"/>
          </a:bodyPr>
          <a:lstStyle/>
          <a:p>
            <a:pPr marL="0" indent="0">
              <a:buNone/>
            </a:pPr>
            <a:r>
              <a:rPr lang="en-US" sz="2800" dirty="0"/>
              <a:t>When making discussion on the concept of Aging, more emphasis on Elderly, Old, Oldest must be considered. Before one can be at the aged, such individual must have pass through all the level of humanity lifespan.  At the beginning of every human there is birth which make us infant, they grow before getting to the youth and elderly age, the remain a dependent also that is what happen when someone become aged. Aging is the process of growing old or developing the appearance and characteristics of old age. The three major psychological theories of aging are: activity theory, disengagement theory and continuity theory.</a:t>
            </a:r>
          </a:p>
        </p:txBody>
      </p:sp>
    </p:spTree>
    <p:extLst>
      <p:ext uri="{BB962C8B-B14F-4D97-AF65-F5344CB8AC3E}">
        <p14:creationId xmlns:p14="http://schemas.microsoft.com/office/powerpoint/2010/main" xmlns="" val="159614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4BBF73-DD41-4CA5-A0E6-0188DD069399}"/>
              </a:ext>
            </a:extLst>
          </p:cNvPr>
          <p:cNvSpPr>
            <a:spLocks noGrp="1"/>
          </p:cNvSpPr>
          <p:nvPr>
            <p:ph type="title"/>
          </p:nvPr>
        </p:nvSpPr>
        <p:spPr>
          <a:xfrm>
            <a:off x="722671" y="884904"/>
            <a:ext cx="8736496" cy="677742"/>
          </a:xfrm>
        </p:spPr>
        <p:txBody>
          <a:bodyPr/>
          <a:lstStyle/>
          <a:p>
            <a:r>
              <a:rPr lang="en-US" sz="2800" b="1" dirty="0"/>
              <a:t>CONCEPT OF PSYCHOLOGICAL THEORIES</a:t>
            </a:r>
          </a:p>
        </p:txBody>
      </p:sp>
      <p:sp>
        <p:nvSpPr>
          <p:cNvPr id="3" name="Content Placeholder 2">
            <a:extLst>
              <a:ext uri="{FF2B5EF4-FFF2-40B4-BE49-F238E27FC236}">
                <a16:creationId xmlns:a16="http://schemas.microsoft.com/office/drawing/2014/main" xmlns="" id="{B8C55E2F-B0F0-40C8-B8ED-FE0FCD89B1F4}"/>
              </a:ext>
            </a:extLst>
          </p:cNvPr>
          <p:cNvSpPr>
            <a:spLocks noGrp="1"/>
          </p:cNvSpPr>
          <p:nvPr>
            <p:ph idx="1"/>
          </p:nvPr>
        </p:nvSpPr>
        <p:spPr>
          <a:xfrm>
            <a:off x="559766" y="2403987"/>
            <a:ext cx="11135705" cy="4336026"/>
          </a:xfrm>
        </p:spPr>
        <p:txBody>
          <a:bodyPr>
            <a:normAutofit lnSpcReduction="10000"/>
          </a:bodyPr>
          <a:lstStyle/>
          <a:p>
            <a:r>
              <a:rPr lang="en-GB" sz="2800" dirty="0"/>
              <a:t> Disengagement theory views aging as a process of mutual withdrawal in which older adults voluntarily slow down by retiring, as expected by society. Proponents of disengagement theory hold that mutual social withdrawal benefits both individuals and society. </a:t>
            </a:r>
          </a:p>
          <a:p>
            <a:r>
              <a:rPr lang="en-GB" sz="2800" dirty="0"/>
              <a:t> Activity theory, on the other hand, sees a positive correlation between keeping active and aging well. Proponents of activity theory hold that mutual social withdrawal runs counter to traditional American ideals of activity, energy, and industry</a:t>
            </a:r>
            <a:endParaRPr lang="en-US" sz="2800" dirty="0"/>
          </a:p>
        </p:txBody>
      </p:sp>
    </p:spTree>
    <p:extLst>
      <p:ext uri="{BB962C8B-B14F-4D97-AF65-F5344CB8AC3E}">
        <p14:creationId xmlns:p14="http://schemas.microsoft.com/office/powerpoint/2010/main" xmlns="" val="30241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A377EC-A003-40C8-A664-10D132FA7367}"/>
              </a:ext>
            </a:extLst>
          </p:cNvPr>
          <p:cNvSpPr>
            <a:spLocks noGrp="1"/>
          </p:cNvSpPr>
          <p:nvPr>
            <p:ph type="title"/>
          </p:nvPr>
        </p:nvSpPr>
        <p:spPr>
          <a:xfrm>
            <a:off x="800992" y="811436"/>
            <a:ext cx="8761413" cy="706964"/>
          </a:xfrm>
        </p:spPr>
        <p:txBody>
          <a:bodyPr/>
          <a:lstStyle/>
          <a:p>
            <a:r>
              <a:rPr lang="en-US" sz="2800" b="1" dirty="0"/>
              <a:t>CONTINUITY THEORY</a:t>
            </a:r>
          </a:p>
        </p:txBody>
      </p:sp>
      <p:sp>
        <p:nvSpPr>
          <p:cNvPr id="3" name="Content Placeholder 2">
            <a:extLst>
              <a:ext uri="{FF2B5EF4-FFF2-40B4-BE49-F238E27FC236}">
                <a16:creationId xmlns:a16="http://schemas.microsoft.com/office/drawing/2014/main" xmlns="" id="{D6B604BB-03FE-4707-B0D8-37EEDE6C7D96}"/>
              </a:ext>
            </a:extLst>
          </p:cNvPr>
          <p:cNvSpPr>
            <a:spLocks noGrp="1"/>
          </p:cNvSpPr>
          <p:nvPr>
            <p:ph idx="1"/>
          </p:nvPr>
        </p:nvSpPr>
        <p:spPr>
          <a:xfrm>
            <a:off x="530942" y="2330244"/>
            <a:ext cx="11164529" cy="4232787"/>
          </a:xfrm>
        </p:spPr>
        <p:txBody>
          <a:bodyPr>
            <a:normAutofit/>
          </a:bodyPr>
          <a:lstStyle/>
          <a:p>
            <a:r>
              <a:rPr lang="en-GB" sz="2400" dirty="0"/>
              <a:t>The continuity theory of normal aging states that older adults will usually maintain the same activities, behaviours, relationships as they did in their earlier years of life. The still have roles and position to hold in the society despite been aged. In most African setting the aged mostly serve as experienced adviser to the upcoming generation. There is a saying in Nigeria, it is usually called Yoruba proverbs “What the aged will see when sitting down, the youth or a kid can not see it standing up”. For example: An elderly individual continues to run for exercise but does so in a less strenuous manner. Middle-aged people that stay in contact with friends from their childhood or university years.</a:t>
            </a:r>
            <a:endParaRPr lang="en-US" sz="2400" dirty="0"/>
          </a:p>
        </p:txBody>
      </p:sp>
    </p:spTree>
    <p:extLst>
      <p:ext uri="{BB962C8B-B14F-4D97-AF65-F5344CB8AC3E}">
        <p14:creationId xmlns:p14="http://schemas.microsoft.com/office/powerpoint/2010/main" xmlns="" val="916408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5F37B-C807-41B1-9005-BD0CE7C17023}"/>
              </a:ext>
            </a:extLst>
          </p:cNvPr>
          <p:cNvSpPr>
            <a:spLocks noGrp="1"/>
          </p:cNvSpPr>
          <p:nvPr>
            <p:ph type="title"/>
          </p:nvPr>
        </p:nvSpPr>
        <p:spPr>
          <a:xfrm>
            <a:off x="752168" y="855405"/>
            <a:ext cx="8736496" cy="633497"/>
          </a:xfrm>
        </p:spPr>
        <p:txBody>
          <a:bodyPr/>
          <a:lstStyle/>
          <a:p>
            <a:r>
              <a:rPr lang="en-US" sz="2800" b="1" dirty="0"/>
              <a:t>PSYCHOLOGY AND AGING</a:t>
            </a:r>
          </a:p>
        </p:txBody>
      </p:sp>
      <p:sp>
        <p:nvSpPr>
          <p:cNvPr id="3" name="Content Placeholder 2">
            <a:extLst>
              <a:ext uri="{FF2B5EF4-FFF2-40B4-BE49-F238E27FC236}">
                <a16:creationId xmlns:a16="http://schemas.microsoft.com/office/drawing/2014/main" xmlns="" id="{16D0077E-C069-4054-AE96-A4CA44BCAF18}"/>
              </a:ext>
            </a:extLst>
          </p:cNvPr>
          <p:cNvSpPr>
            <a:spLocks noGrp="1"/>
          </p:cNvSpPr>
          <p:nvPr>
            <p:ph idx="1"/>
          </p:nvPr>
        </p:nvSpPr>
        <p:spPr>
          <a:xfrm>
            <a:off x="560439" y="2374490"/>
            <a:ext cx="11149779" cy="4321278"/>
          </a:xfrm>
        </p:spPr>
        <p:txBody>
          <a:bodyPr>
            <a:normAutofit lnSpcReduction="10000"/>
          </a:bodyPr>
          <a:lstStyle/>
          <a:p>
            <a:pPr marL="0" indent="0">
              <a:buNone/>
            </a:pPr>
            <a:r>
              <a:rPr lang="en-GB" sz="2800" dirty="0"/>
              <a:t>Psychological aging refers to the psychological changes, including those involving mental functioning and personality, that occur as human age. Chronological age is not always the same thing as biological or psychological age. Some people who are 65, can look and act much younger than some who are 50. Psychological ageing may be seen as a continuous struggle for identity, i.e., for a sense of coherence and meaning in thoughts, feelings and actions. Success depends on a lucky synchronization of changes through life in different parts of the personal self.</a:t>
            </a:r>
            <a:endParaRPr lang="en-US" dirty="0"/>
          </a:p>
        </p:txBody>
      </p:sp>
    </p:spTree>
    <p:extLst>
      <p:ext uri="{BB962C8B-B14F-4D97-AF65-F5344CB8AC3E}">
        <p14:creationId xmlns:p14="http://schemas.microsoft.com/office/powerpoint/2010/main" xmlns="" val="216012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A2B08A-281C-4428-B887-B0B49086952F}"/>
              </a:ext>
            </a:extLst>
          </p:cNvPr>
          <p:cNvSpPr>
            <a:spLocks noGrp="1"/>
          </p:cNvSpPr>
          <p:nvPr>
            <p:ph type="title"/>
          </p:nvPr>
        </p:nvSpPr>
        <p:spPr>
          <a:xfrm>
            <a:off x="766916" y="648929"/>
            <a:ext cx="9149451" cy="1031703"/>
          </a:xfrm>
        </p:spPr>
        <p:txBody>
          <a:bodyPr/>
          <a:lstStyle/>
          <a:p>
            <a:r>
              <a:rPr lang="en-US" sz="2800" b="1" dirty="0"/>
              <a:t>SOCIAL AGING</a:t>
            </a:r>
          </a:p>
        </p:txBody>
      </p:sp>
      <p:sp>
        <p:nvSpPr>
          <p:cNvPr id="3" name="Content Placeholder 2">
            <a:extLst>
              <a:ext uri="{FF2B5EF4-FFF2-40B4-BE49-F238E27FC236}">
                <a16:creationId xmlns:a16="http://schemas.microsoft.com/office/drawing/2014/main" xmlns="" id="{082250B4-B212-4E87-9DB3-95386D80F42D}"/>
              </a:ext>
            </a:extLst>
          </p:cNvPr>
          <p:cNvSpPr>
            <a:spLocks noGrp="1"/>
          </p:cNvSpPr>
          <p:nvPr>
            <p:ph idx="1"/>
          </p:nvPr>
        </p:nvSpPr>
        <p:spPr>
          <a:xfrm>
            <a:off x="501445" y="2359741"/>
            <a:ext cx="11164529" cy="4247535"/>
          </a:xfrm>
        </p:spPr>
        <p:txBody>
          <a:bodyPr>
            <a:noAutofit/>
          </a:bodyPr>
          <a:lstStyle/>
          <a:p>
            <a:r>
              <a:rPr lang="en-GB" sz="2800" dirty="0"/>
              <a:t>Social aging refers to changes in a person’s roles and relationships, both within their networks of relatives and friends and in formal organizations such as the workplace and houses of worship. Social aging differ from one individual to another. It is also profoundly influenced by the perception of aging that is part of a society’s culture. If a society views aging positively, the social aging experienced by individuals in that society will be more positive and enjoyable than in a society that views aging negatively.</a:t>
            </a:r>
            <a:endParaRPr lang="en-US" sz="2800" dirty="0"/>
          </a:p>
        </p:txBody>
      </p:sp>
    </p:spTree>
    <p:extLst>
      <p:ext uri="{BB962C8B-B14F-4D97-AF65-F5344CB8AC3E}">
        <p14:creationId xmlns:p14="http://schemas.microsoft.com/office/powerpoint/2010/main" xmlns="" val="247072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699FA2-9F37-4BED-B329-7681DA3545B3}"/>
              </a:ext>
            </a:extLst>
          </p:cNvPr>
          <p:cNvSpPr>
            <a:spLocks noGrp="1"/>
          </p:cNvSpPr>
          <p:nvPr>
            <p:ph type="title"/>
          </p:nvPr>
        </p:nvSpPr>
        <p:spPr>
          <a:xfrm>
            <a:off x="1144785" y="838200"/>
            <a:ext cx="8761413" cy="706964"/>
          </a:xfrm>
        </p:spPr>
        <p:txBody>
          <a:bodyPr/>
          <a:lstStyle/>
          <a:p>
            <a:r>
              <a:rPr lang="en-US" sz="2800" b="1" dirty="0"/>
              <a:t>PROBLEMS OF AGING</a:t>
            </a:r>
          </a:p>
        </p:txBody>
      </p:sp>
      <p:sp>
        <p:nvSpPr>
          <p:cNvPr id="3" name="Content Placeholder 2">
            <a:extLst>
              <a:ext uri="{FF2B5EF4-FFF2-40B4-BE49-F238E27FC236}">
                <a16:creationId xmlns:a16="http://schemas.microsoft.com/office/drawing/2014/main" xmlns="" id="{C7D081BD-2664-4F30-8746-79FC2E67CE82}"/>
              </a:ext>
            </a:extLst>
          </p:cNvPr>
          <p:cNvSpPr>
            <a:spLocks noGrp="1"/>
          </p:cNvSpPr>
          <p:nvPr>
            <p:ph idx="1"/>
          </p:nvPr>
        </p:nvSpPr>
        <p:spPr>
          <a:xfrm>
            <a:off x="471948" y="2389239"/>
            <a:ext cx="11238271" cy="3630561"/>
          </a:xfrm>
        </p:spPr>
        <p:txBody>
          <a:bodyPr/>
          <a:lstStyle/>
          <a:p>
            <a:r>
              <a:rPr lang="en-US" sz="2800" dirty="0"/>
              <a:t>Biological problems</a:t>
            </a:r>
          </a:p>
          <a:p>
            <a:r>
              <a:rPr lang="en-US" sz="2800" dirty="0"/>
              <a:t>Tiny or wrinkle skin</a:t>
            </a:r>
          </a:p>
          <a:p>
            <a:r>
              <a:rPr lang="en-US" sz="2800" dirty="0"/>
              <a:t>Swollen eyes, nose, Ear.</a:t>
            </a:r>
          </a:p>
          <a:p>
            <a:r>
              <a:rPr lang="en-US" sz="2800" dirty="0"/>
              <a:t>Social stigmatization</a:t>
            </a:r>
          </a:p>
          <a:p>
            <a:r>
              <a:rPr lang="en-US" sz="2800" dirty="0"/>
              <a:t>Mental  and cognitive Problem</a:t>
            </a:r>
          </a:p>
          <a:p>
            <a:endParaRPr lang="en-US" dirty="0"/>
          </a:p>
        </p:txBody>
      </p:sp>
    </p:spTree>
    <p:extLst>
      <p:ext uri="{BB962C8B-B14F-4D97-AF65-F5344CB8AC3E}">
        <p14:creationId xmlns:p14="http://schemas.microsoft.com/office/powerpoint/2010/main" xmlns="" val="3089129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F447E8-93B2-4989-B263-92F0689012AA}"/>
              </a:ext>
            </a:extLst>
          </p:cNvPr>
          <p:cNvSpPr>
            <a:spLocks noGrp="1"/>
          </p:cNvSpPr>
          <p:nvPr>
            <p:ph type="title"/>
          </p:nvPr>
        </p:nvSpPr>
        <p:spPr>
          <a:xfrm>
            <a:off x="992722" y="747252"/>
            <a:ext cx="8761413" cy="706964"/>
          </a:xfrm>
        </p:spPr>
        <p:txBody>
          <a:bodyPr/>
          <a:lstStyle/>
          <a:p>
            <a:r>
              <a:rPr lang="en-US" sz="2800" b="1" dirty="0"/>
              <a:t>POSSIBLE SOLUTION TO PROBLEMS OF AGING</a:t>
            </a:r>
          </a:p>
        </p:txBody>
      </p:sp>
      <p:sp>
        <p:nvSpPr>
          <p:cNvPr id="3" name="Content Placeholder 2">
            <a:extLst>
              <a:ext uri="{FF2B5EF4-FFF2-40B4-BE49-F238E27FC236}">
                <a16:creationId xmlns:a16="http://schemas.microsoft.com/office/drawing/2014/main" xmlns="" id="{D9211ABB-F344-435A-92E5-C0C4C36C3DA9}"/>
              </a:ext>
            </a:extLst>
          </p:cNvPr>
          <p:cNvSpPr>
            <a:spLocks noGrp="1"/>
          </p:cNvSpPr>
          <p:nvPr>
            <p:ph idx="1"/>
          </p:nvPr>
        </p:nvSpPr>
        <p:spPr>
          <a:xfrm>
            <a:off x="457200" y="2448231"/>
            <a:ext cx="11135031" cy="4306529"/>
          </a:xfrm>
        </p:spPr>
        <p:txBody>
          <a:bodyPr>
            <a:normAutofit/>
          </a:bodyPr>
          <a:lstStyle/>
          <a:p>
            <a:r>
              <a:rPr lang="en-US" sz="2800" dirty="0"/>
              <a:t>Government rally and campaigns for the elderly and the aged.</a:t>
            </a:r>
          </a:p>
          <a:p>
            <a:r>
              <a:rPr lang="en-US" sz="2800" dirty="0"/>
              <a:t>Pension, incentive caring and relief ( disabilities funds).</a:t>
            </a:r>
          </a:p>
          <a:p>
            <a:r>
              <a:rPr lang="en-US" sz="2800" dirty="0"/>
              <a:t>Recreational centers.</a:t>
            </a:r>
          </a:p>
          <a:p>
            <a:r>
              <a:rPr lang="en-US" sz="2800" dirty="0"/>
              <a:t>Housing.</a:t>
            </a:r>
          </a:p>
          <a:p>
            <a:r>
              <a:rPr lang="en-US" sz="2800" dirty="0"/>
              <a:t>Biological care and wellbeing service.</a:t>
            </a:r>
          </a:p>
          <a:p>
            <a:r>
              <a:rPr lang="en-US" sz="2800" dirty="0"/>
              <a:t>Family support, proper support and adequate attention.</a:t>
            </a:r>
          </a:p>
        </p:txBody>
      </p:sp>
    </p:spTree>
    <p:extLst>
      <p:ext uri="{BB962C8B-B14F-4D97-AF65-F5344CB8AC3E}">
        <p14:creationId xmlns:p14="http://schemas.microsoft.com/office/powerpoint/2010/main" xmlns="" val="95801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765</TotalTime>
  <Words>768</Words>
  <Application>Microsoft Office PowerPoint</Application>
  <PresentationFormat>Niestandardowy</PresentationFormat>
  <Paragraphs>36</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Ion Boardroom</vt:lpstr>
      <vt:lpstr>New psychological theories and concept of aging</vt:lpstr>
      <vt:lpstr>DEFINITION:</vt:lpstr>
      <vt:lpstr>WHEN DEALING WITH THE CONCEPT OF AGING:</vt:lpstr>
      <vt:lpstr>CONCEPT OF PSYCHOLOGICAL THEORIES</vt:lpstr>
      <vt:lpstr>CONTINUITY THEORY</vt:lpstr>
      <vt:lpstr>PSYCHOLOGY AND AGING</vt:lpstr>
      <vt:lpstr>SOCIAL AGING</vt:lpstr>
      <vt:lpstr>PROBLEMS OF AGING</vt:lpstr>
      <vt:lpstr>POSSIBLE SOLUTION TO PROBLEMS OF AGING</vt:lpstr>
      <vt:lpstr>REFRENCES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psychological theories and concept of aging</dc:title>
  <dc:creator>Bukunmi Ajimati</dc:creator>
  <cp:lastModifiedBy>Asus_Komputer</cp:lastModifiedBy>
  <cp:revision>1</cp:revision>
  <dcterms:created xsi:type="dcterms:W3CDTF">2021-06-05T07:00:39Z</dcterms:created>
  <dcterms:modified xsi:type="dcterms:W3CDTF">2021-06-13T08:59:12Z</dcterms:modified>
</cp:coreProperties>
</file>